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39"/>
  </p:notesMasterIdLst>
  <p:sldIdLst>
    <p:sldId id="256" r:id="rId2"/>
    <p:sldId id="257" r:id="rId3"/>
    <p:sldId id="284" r:id="rId4"/>
    <p:sldId id="292" r:id="rId5"/>
    <p:sldId id="294" r:id="rId6"/>
    <p:sldId id="260" r:id="rId7"/>
    <p:sldId id="285" r:id="rId8"/>
    <p:sldId id="259" r:id="rId9"/>
    <p:sldId id="261" r:id="rId10"/>
    <p:sldId id="263" r:id="rId11"/>
    <p:sldId id="286" r:id="rId12"/>
    <p:sldId id="287" r:id="rId13"/>
    <p:sldId id="290" r:id="rId14"/>
    <p:sldId id="288" r:id="rId15"/>
    <p:sldId id="289" r:id="rId16"/>
    <p:sldId id="262" r:id="rId17"/>
    <p:sldId id="266" r:id="rId18"/>
    <p:sldId id="264" r:id="rId19"/>
    <p:sldId id="265" r:id="rId20"/>
    <p:sldId id="267" r:id="rId21"/>
    <p:sldId id="268" r:id="rId22"/>
    <p:sldId id="269" r:id="rId23"/>
    <p:sldId id="270" r:id="rId24"/>
    <p:sldId id="271" r:id="rId25"/>
    <p:sldId id="272" r:id="rId26"/>
    <p:sldId id="281" r:id="rId27"/>
    <p:sldId id="273" r:id="rId28"/>
    <p:sldId id="274" r:id="rId29"/>
    <p:sldId id="275" r:id="rId30"/>
    <p:sldId id="276" r:id="rId31"/>
    <p:sldId id="277" r:id="rId32"/>
    <p:sldId id="278" r:id="rId33"/>
    <p:sldId id="279" r:id="rId34"/>
    <p:sldId id="280" r:id="rId35"/>
    <p:sldId id="291" r:id="rId36"/>
    <p:sldId id="282" r:id="rId37"/>
    <p:sldId id="2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84898" autoAdjust="0"/>
  </p:normalViewPr>
  <p:slideViewPr>
    <p:cSldViewPr>
      <p:cViewPr>
        <p:scale>
          <a:sx n="100" d="100"/>
          <a:sy n="100" d="100"/>
        </p:scale>
        <p:origin x="1734" y="-1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422B10-FE80-4935-B9C9-55F2DE02CE53}" type="datetimeFigureOut">
              <a:rPr lang="en-US" smtClean="0"/>
              <a:t>1/28/2023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74C31-EB4A-4B21-8134-CB5741A1DC5F}" type="slidenum">
              <a:rPr lang="en-US" smtClean="0"/>
              <a:t>‹#›</a:t>
            </a:fld>
            <a:endParaRPr lang="en-US"/>
          </a:p>
        </p:txBody>
      </p:sp>
    </p:spTree>
    <p:extLst>
      <p:ext uri="{BB962C8B-B14F-4D97-AF65-F5344CB8AC3E}">
        <p14:creationId xmlns:p14="http://schemas.microsoft.com/office/powerpoint/2010/main" val="21131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a:t>
            </a:fld>
            <a:endParaRPr lang="en-US"/>
          </a:p>
        </p:txBody>
      </p:sp>
    </p:spTree>
    <p:extLst>
      <p:ext uri="{BB962C8B-B14F-4D97-AF65-F5344CB8AC3E}">
        <p14:creationId xmlns:p14="http://schemas.microsoft.com/office/powerpoint/2010/main" val="921767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government will respond positively to the citizen’s use of voice.</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26</a:t>
            </a:fld>
            <a:endParaRPr lang="en-US"/>
          </a:p>
        </p:txBody>
      </p:sp>
    </p:spTree>
    <p:extLst>
      <p:ext uri="{BB962C8B-B14F-4D97-AF65-F5344CB8AC3E}">
        <p14:creationId xmlns:p14="http://schemas.microsoft.com/office/powerpoint/2010/main" val="113264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29</a:t>
            </a:fld>
            <a:endParaRPr lang="en-US"/>
          </a:p>
        </p:txBody>
      </p:sp>
    </p:spTree>
    <p:extLst>
      <p:ext uri="{BB962C8B-B14F-4D97-AF65-F5344CB8AC3E}">
        <p14:creationId xmlns:p14="http://schemas.microsoft.com/office/powerpoint/2010/main" val="124493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scenario, the citizen is powerless and must simply live with the government policy they do not like</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30</a:t>
            </a:fld>
            <a:endParaRPr lang="en-US"/>
          </a:p>
        </p:txBody>
      </p:sp>
    </p:spTree>
    <p:extLst>
      <p:ext uri="{BB962C8B-B14F-4D97-AF65-F5344CB8AC3E}">
        <p14:creationId xmlns:p14="http://schemas.microsoft.com/office/powerpoint/2010/main" val="352350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autonomous government is one that values what it took from the citizen (1) more than the citizen’s loyalty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31</a:t>
            </a:fld>
            <a:endParaRPr lang="en-US"/>
          </a:p>
        </p:txBody>
      </p:sp>
    </p:spTree>
    <p:extLst>
      <p:ext uri="{BB962C8B-B14F-4D97-AF65-F5344CB8AC3E}">
        <p14:creationId xmlns:p14="http://schemas.microsoft.com/office/powerpoint/2010/main" val="331779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scenario, the citizen is powerless and cannot get the government to retract the policy </a:t>
            </a:r>
            <a:r>
              <a:rPr lang="en-US" dirty="0"/>
              <a:t>they do not like.</a:t>
            </a: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32</a:t>
            </a:fld>
            <a:endParaRPr lang="en-US"/>
          </a:p>
        </p:txBody>
      </p:sp>
    </p:spTree>
    <p:extLst>
      <p:ext uri="{BB962C8B-B14F-4D97-AF65-F5344CB8AC3E}">
        <p14:creationId xmlns:p14="http://schemas.microsoft.com/office/powerpoint/2010/main" val="324939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33</a:t>
            </a:fld>
            <a:endParaRPr lang="en-US"/>
          </a:p>
        </p:txBody>
      </p:sp>
    </p:spTree>
    <p:extLst>
      <p:ext uri="{BB962C8B-B14F-4D97-AF65-F5344CB8AC3E}">
        <p14:creationId xmlns:p14="http://schemas.microsoft.com/office/powerpoint/2010/main" val="2441539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citizen is powerless and must simply live with the government policy they do not like.</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34</a:t>
            </a:fld>
            <a:endParaRPr lang="en-US"/>
          </a:p>
        </p:txBody>
      </p:sp>
    </p:spTree>
    <p:extLst>
      <p:ext uri="{BB962C8B-B14F-4D97-AF65-F5344CB8AC3E}">
        <p14:creationId xmlns:p14="http://schemas.microsoft.com/office/powerpoint/2010/main" val="1965627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36</a:t>
            </a:fld>
            <a:endParaRPr lang="en-US"/>
          </a:p>
        </p:txBody>
      </p:sp>
    </p:spTree>
    <p:extLst>
      <p:ext uri="{BB962C8B-B14F-4D97-AF65-F5344CB8AC3E}">
        <p14:creationId xmlns:p14="http://schemas.microsoft.com/office/powerpoint/2010/main" val="34324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37</a:t>
            </a:fld>
            <a:endParaRPr lang="en-US"/>
          </a:p>
        </p:txBody>
      </p:sp>
    </p:spTree>
    <p:extLst>
      <p:ext uri="{BB962C8B-B14F-4D97-AF65-F5344CB8AC3E}">
        <p14:creationId xmlns:p14="http://schemas.microsoft.com/office/powerpoint/2010/main" val="104607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6</a:t>
            </a:fld>
            <a:endParaRPr lang="en-US"/>
          </a:p>
        </p:txBody>
      </p:sp>
    </p:spTree>
    <p:extLst>
      <p:ext uri="{BB962C8B-B14F-4D97-AF65-F5344CB8AC3E}">
        <p14:creationId xmlns:p14="http://schemas.microsoft.com/office/powerpoint/2010/main" val="3692083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EVL shows that the threat of Exit is only credible under restrictive conditions.</a:t>
            </a:r>
          </a:p>
        </p:txBody>
      </p:sp>
      <p:sp>
        <p:nvSpPr>
          <p:cNvPr id="4" name="Slide Number Placeholder 3"/>
          <p:cNvSpPr>
            <a:spLocks noGrp="1"/>
          </p:cNvSpPr>
          <p:nvPr>
            <p:ph type="sldNum" sz="quarter" idx="10"/>
          </p:nvPr>
        </p:nvSpPr>
        <p:spPr/>
        <p:txBody>
          <a:bodyPr/>
          <a:lstStyle/>
          <a:p>
            <a:fld id="{39974C31-EB4A-4B21-8134-CB5741A1DC5F}" type="slidenum">
              <a:rPr lang="en-US" smtClean="0"/>
              <a:t>7</a:t>
            </a:fld>
            <a:endParaRPr lang="en-US"/>
          </a:p>
        </p:txBody>
      </p:sp>
    </p:spTree>
    <p:extLst>
      <p:ext uri="{BB962C8B-B14F-4D97-AF65-F5344CB8AC3E}">
        <p14:creationId xmlns:p14="http://schemas.microsoft.com/office/powerpoint/2010/main" val="369208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should be interpreted very broadly; exit doesn’t mean just physically leaving, but also it means removing </a:t>
            </a:r>
            <a:r>
              <a:rPr lang="en-US" dirty="0" err="1"/>
              <a:t>onself</a:t>
            </a:r>
            <a:r>
              <a:rPr lang="en-US" dirty="0"/>
              <a:t> from the situation. Voice can be anything that one does to get the government to listen to you, and loyalty is any time you’re not using exit or voice.</a:t>
            </a:r>
          </a:p>
          <a:p>
            <a:r>
              <a:rPr lang="en-US" dirty="0"/>
              <a:t>Exit = vote with your feet</a:t>
            </a:r>
          </a:p>
          <a:p>
            <a:r>
              <a:rPr lang="en-US" dirty="0"/>
              <a:t>Voice = squeaky wheel (maybe) gets the grease</a:t>
            </a:r>
          </a:p>
          <a:p>
            <a:r>
              <a:rPr lang="en-US" dirty="0"/>
              <a:t>Loyalty = put up or shut up</a:t>
            </a:r>
          </a:p>
        </p:txBody>
      </p:sp>
      <p:sp>
        <p:nvSpPr>
          <p:cNvPr id="4" name="Slide Number Placeholder 3"/>
          <p:cNvSpPr>
            <a:spLocks noGrp="1"/>
          </p:cNvSpPr>
          <p:nvPr>
            <p:ph type="sldNum" sz="quarter" idx="5"/>
          </p:nvPr>
        </p:nvSpPr>
        <p:spPr/>
        <p:txBody>
          <a:bodyPr/>
          <a:lstStyle/>
          <a:p>
            <a:fld id="{39974C31-EB4A-4B21-8134-CB5741A1DC5F}" type="slidenum">
              <a:rPr lang="en-US" smtClean="0"/>
              <a:t>8</a:t>
            </a:fld>
            <a:endParaRPr lang="en-US"/>
          </a:p>
        </p:txBody>
      </p:sp>
    </p:spTree>
    <p:extLst>
      <p:ext uri="{BB962C8B-B14F-4D97-AF65-F5344CB8AC3E}">
        <p14:creationId xmlns:p14="http://schemas.microsoft.com/office/powerpoint/2010/main" val="180671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wide range of scenarios to which we can apply EVL. </a:t>
            </a:r>
          </a:p>
        </p:txBody>
      </p:sp>
      <p:sp>
        <p:nvSpPr>
          <p:cNvPr id="4" name="Slide Number Placeholder 3"/>
          <p:cNvSpPr>
            <a:spLocks noGrp="1"/>
          </p:cNvSpPr>
          <p:nvPr>
            <p:ph type="sldNum" sz="quarter" idx="5"/>
          </p:nvPr>
        </p:nvSpPr>
        <p:spPr/>
        <p:txBody>
          <a:bodyPr/>
          <a:lstStyle/>
          <a:p>
            <a:fld id="{39974C31-EB4A-4B21-8134-CB5741A1DC5F}" type="slidenum">
              <a:rPr lang="en-US" smtClean="0"/>
              <a:t>9</a:t>
            </a:fld>
            <a:endParaRPr lang="en-US"/>
          </a:p>
        </p:txBody>
      </p:sp>
    </p:spTree>
    <p:extLst>
      <p:ext uri="{BB962C8B-B14F-4D97-AF65-F5344CB8AC3E}">
        <p14:creationId xmlns:p14="http://schemas.microsoft.com/office/powerpoint/2010/main" val="3568973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outcome, there is a payoff for both players</a:t>
            </a:r>
          </a:p>
          <a:p>
            <a:r>
              <a:rPr lang="en-US" dirty="0"/>
              <a:t>The citizen </a:t>
            </a:r>
            <a:r>
              <a:rPr lang="en-US" sz="1200" kern="1200" dirty="0">
                <a:solidFill>
                  <a:schemeClr val="tx1"/>
                </a:solidFill>
                <a:effectLst/>
                <a:latin typeface="+mn-lt"/>
                <a:ea typeface="+mn-ea"/>
                <a:cs typeface="+mn-cs"/>
              </a:rPr>
              <a:t>makes the first choice in the decision tree so their payoff is listed first for all outcomes; the government’s payoffs are shown second.</a:t>
            </a:r>
            <a:r>
              <a:rPr lang="en-US" dirty="0">
                <a:effectLst/>
              </a:rPr>
              <a:t> </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20</a:t>
            </a:fld>
            <a:endParaRPr lang="en-US"/>
          </a:p>
        </p:txBody>
      </p:sp>
    </p:spTree>
    <p:extLst>
      <p:ext uri="{BB962C8B-B14F-4D97-AF65-F5344CB8AC3E}">
        <p14:creationId xmlns:p14="http://schemas.microsoft.com/office/powerpoint/2010/main" val="67374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21</a:t>
            </a:fld>
            <a:endParaRPr lang="en-US"/>
          </a:p>
        </p:txBody>
      </p:sp>
    </p:spTree>
    <p:extLst>
      <p:ext uri="{BB962C8B-B14F-4D97-AF65-F5344CB8AC3E}">
        <p14:creationId xmlns:p14="http://schemas.microsoft.com/office/powerpoint/2010/main" val="3529518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assume that the citizen’s exit payoff is greater than their loyalty payoff. We can think that the citizen has a credible exit threat in this scenario as they prefer to exit rather than remain loyal.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23</a:t>
            </a:fld>
            <a:endParaRPr lang="en-US"/>
          </a:p>
        </p:txBody>
      </p:sp>
    </p:spTree>
    <p:extLst>
      <p:ext uri="{BB962C8B-B14F-4D97-AF65-F5344CB8AC3E}">
        <p14:creationId xmlns:p14="http://schemas.microsoft.com/office/powerpoint/2010/main" val="367715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think that the government is </a:t>
            </a:r>
            <a:r>
              <a:rPr lang="en-US" sz="1200" i="1" kern="1200" dirty="0">
                <a:solidFill>
                  <a:schemeClr val="tx1"/>
                </a:solidFill>
                <a:effectLst/>
                <a:latin typeface="+mn-lt"/>
                <a:ea typeface="+mn-ea"/>
                <a:cs typeface="+mn-cs"/>
              </a:rPr>
              <a:t>dependent</a:t>
            </a:r>
            <a:r>
              <a:rPr lang="en-US" sz="1200" kern="1200" dirty="0">
                <a:solidFill>
                  <a:schemeClr val="tx1"/>
                </a:solidFill>
                <a:effectLst/>
                <a:latin typeface="+mn-lt"/>
                <a:ea typeface="+mn-ea"/>
                <a:cs typeface="+mn-cs"/>
              </a:rPr>
              <a:t> on the citizen in this scenario as it values the citizen’s loyalty more than the benefit it took from them. </a:t>
            </a:r>
            <a:endParaRPr lang="en-US" dirty="0"/>
          </a:p>
        </p:txBody>
      </p:sp>
      <p:sp>
        <p:nvSpPr>
          <p:cNvPr id="4" name="Slide Number Placeholder 3"/>
          <p:cNvSpPr>
            <a:spLocks noGrp="1"/>
          </p:cNvSpPr>
          <p:nvPr>
            <p:ph type="sldNum" sz="quarter" idx="10"/>
          </p:nvPr>
        </p:nvSpPr>
        <p:spPr/>
        <p:txBody>
          <a:bodyPr/>
          <a:lstStyle/>
          <a:p>
            <a:fld id="{39974C31-EB4A-4B21-8134-CB5741A1DC5F}" type="slidenum">
              <a:rPr lang="en-US" smtClean="0"/>
              <a:t>25</a:t>
            </a:fld>
            <a:endParaRPr lang="en-US"/>
          </a:p>
        </p:txBody>
      </p:sp>
    </p:spTree>
    <p:extLst>
      <p:ext uri="{BB962C8B-B14F-4D97-AF65-F5344CB8AC3E}">
        <p14:creationId xmlns:p14="http://schemas.microsoft.com/office/powerpoint/2010/main" val="194238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0480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ext Placeholder 3"/>
          <p:cNvSpPr>
            <a:spLocks noGrp="1"/>
          </p:cNvSpPr>
          <p:nvPr>
            <p:ph type="body" sz="quarter" idx="13"/>
          </p:nvPr>
        </p:nvSpPr>
        <p:spPr>
          <a:xfrm>
            <a:off x="1371600" y="1143000"/>
            <a:ext cx="6400800" cy="1828800"/>
          </a:xfrm>
        </p:spPr>
        <p:txBody>
          <a:bodyPr anchor="b">
            <a:normAutofit/>
          </a:bodyPr>
          <a:lstStyle>
            <a:lvl1pPr marL="0" indent="0" algn="ctr">
              <a:buNone/>
              <a:defRPr sz="4400" b="1">
                <a:solidFill>
                  <a:srgbClr val="1F497D"/>
                </a:solidFill>
                <a:effectLst>
                  <a:outerShdw blurRad="38100" dist="38100" dir="2700000" algn="tl">
                    <a:srgbClr val="000000">
                      <a:alpha val="43137"/>
                    </a:srgbClr>
                  </a:outerShdw>
                </a:effectLst>
              </a:defRPr>
            </a:lvl1pPr>
          </a:lstStyle>
          <a:p>
            <a:pPr lvl="0"/>
            <a:r>
              <a:rPr lang="en-US"/>
              <a:t>Click to edit Master text styles</a:t>
            </a:r>
          </a:p>
        </p:txBody>
      </p:sp>
    </p:spTree>
    <p:extLst>
      <p:ext uri="{BB962C8B-B14F-4D97-AF65-F5344CB8AC3E}">
        <p14:creationId xmlns:p14="http://schemas.microsoft.com/office/powerpoint/2010/main" val="410149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3008313" cy="72831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097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190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2037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40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9499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696200" cy="1143000"/>
          </a:xfrm>
        </p:spPr>
        <p:txBody>
          <a:bodyPr/>
          <a:lstStyle/>
          <a:p>
            <a:r>
              <a:rPr lang="en-US"/>
              <a:t>Click to edit Master title style</a:t>
            </a:r>
            <a:endParaRPr lang="en-US" dirty="0"/>
          </a:p>
        </p:txBody>
      </p:sp>
      <p:sp>
        <p:nvSpPr>
          <p:cNvPr id="3" name="Content Placeholder 2"/>
          <p:cNvSpPr>
            <a:spLocks noGrp="1"/>
          </p:cNvSpPr>
          <p:nvPr>
            <p:ph idx="1"/>
          </p:nvPr>
        </p:nvSpPr>
        <p:spPr>
          <a:xfrm>
            <a:off x="990600" y="1676400"/>
            <a:ext cx="7696200" cy="444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990600" y="6356350"/>
            <a:ext cx="7010400" cy="365125"/>
          </a:xfrm>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6096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176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271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133600"/>
            <a:ext cx="4038600" cy="399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133600"/>
            <a:ext cx="4038600" cy="3992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872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2027238"/>
            <a:ext cx="4040188" cy="563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590799"/>
            <a:ext cx="4040188" cy="3535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2027238"/>
            <a:ext cx="4041775" cy="563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590799"/>
            <a:ext cx="4041775" cy="3535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205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901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650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16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8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33600"/>
            <a:ext cx="8229600" cy="3992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0" y="6356350"/>
            <a:ext cx="7543800" cy="365125"/>
          </a:xfrm>
          <a:prstGeom prst="rect">
            <a:avLst/>
          </a:prstGeom>
        </p:spPr>
        <p:txBody>
          <a:bodyPr vert="horz" lIns="91440" tIns="45720" rIns="91440" bIns="45720" rtlCol="0" anchor="ctr"/>
          <a:lstStyle>
            <a:lvl1pPr algn="l">
              <a:defRPr lang="en-US" sz="1050" smtClean="0">
                <a:effectLst/>
              </a:defRPr>
            </a:lvl1pPr>
          </a:lstStyle>
          <a:p>
            <a:r>
              <a:rPr lang="en-US" sz="1050" dirty="0">
                <a:solidFill>
                  <a:srgbClr val="808080"/>
                </a:solidFill>
                <a:effectLst/>
                <a:latin typeface="Arial" panose="020B0604020202020204" pitchFamily="34" charset="0"/>
                <a:ea typeface="Calibri" panose="020F0502020204030204" pitchFamily="34" charset="0"/>
              </a:rPr>
              <a:t>Clark, </a:t>
            </a:r>
            <a:r>
              <a:rPr lang="en-US" sz="1050" i="1" dirty="0">
                <a:solidFill>
                  <a:srgbClr val="808080"/>
                </a:solidFill>
                <a:effectLst/>
                <a:latin typeface="Arial" panose="020B0604020202020204" pitchFamily="34" charset="0"/>
                <a:ea typeface="Calibri" panose="020F0502020204030204" pitchFamily="34" charset="0"/>
              </a:rPr>
              <a:t>Foundations of Comparative Politics</a:t>
            </a:r>
            <a:r>
              <a:rPr lang="en-US" sz="1050" dirty="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4"/>
          </p:nvPr>
        </p:nvSpPr>
        <p:spPr>
          <a:xfrm>
            <a:off x="8229600" y="6356350"/>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Rectangle 6"/>
          <p:cNvSpPr/>
          <p:nvPr/>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9144000" cy="6096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21793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ctr" defTabSz="914400" rtl="0" eaLnBrk="1" latinLnBrk="0" hangingPunct="1">
        <a:spcBef>
          <a:spcPct val="0"/>
        </a:spcBef>
        <a:buNone/>
        <a:defRPr sz="44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Basic_incom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What Is Politics?</a:t>
            </a:r>
          </a:p>
        </p:txBody>
      </p:sp>
      <p:sp>
        <p:nvSpPr>
          <p:cNvPr id="5" name="Text Placeholder 4"/>
          <p:cNvSpPr>
            <a:spLocks noGrp="1"/>
          </p:cNvSpPr>
          <p:nvPr>
            <p:ph type="body" sz="quarter" idx="13"/>
          </p:nvPr>
        </p:nvSpPr>
        <p:spPr/>
        <p:txBody>
          <a:bodyPr/>
          <a:lstStyle/>
          <a:p>
            <a:r>
              <a:rPr lang="en-US" dirty="0"/>
              <a:t>Chapter 3</a:t>
            </a:r>
          </a:p>
        </p:txBody>
      </p:sp>
    </p:spTree>
    <p:extLst>
      <p:ext uri="{BB962C8B-B14F-4D97-AF65-F5344CB8AC3E}">
        <p14:creationId xmlns:p14="http://schemas.microsoft.com/office/powerpoint/2010/main" val="2565008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9600"/>
            <a:ext cx="8229600" cy="1143000"/>
          </a:xfrm>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a:xfrm>
            <a:off x="457200" y="1752600"/>
            <a:ext cx="8229600" cy="4373563"/>
          </a:xfrm>
        </p:spPr>
        <p:txBody>
          <a:bodyPr>
            <a:normAutofit lnSpcReduction="10000"/>
          </a:bodyPr>
          <a:lstStyle/>
          <a:p>
            <a:pPr marL="457200" lvl="1" indent="0">
              <a:buNone/>
            </a:pPr>
            <a:r>
              <a:rPr lang="en-US" b="1" dirty="0">
                <a:solidFill>
                  <a:srgbClr val="FF0000"/>
                </a:solidFill>
              </a:rPr>
              <a:t>Imagine that the government takes $1 from a citizen. In response, the citizen can: </a:t>
            </a:r>
          </a:p>
          <a:p>
            <a:pPr lvl="2"/>
            <a:r>
              <a:rPr lang="en-US" b="1" dirty="0">
                <a:solidFill>
                  <a:srgbClr val="FF0000"/>
                </a:solidFill>
              </a:rPr>
              <a:t>Do nothing (LOYALTY): government keeps $1, citizen left w/ $0</a:t>
            </a:r>
          </a:p>
          <a:p>
            <a:pPr lvl="2"/>
            <a:r>
              <a:rPr lang="en-US" b="1" dirty="0">
                <a:solidFill>
                  <a:srgbClr val="FF0000"/>
                </a:solidFill>
              </a:rPr>
              <a:t>Petition with a letter (VOICE): stamp costs $0.20, government might ignore it.</a:t>
            </a:r>
          </a:p>
          <a:p>
            <a:pPr lvl="2"/>
            <a:r>
              <a:rPr lang="en-US" b="1" dirty="0">
                <a:solidFill>
                  <a:srgbClr val="FF0000"/>
                </a:solidFill>
              </a:rPr>
              <a:t>Move to </a:t>
            </a:r>
            <a:r>
              <a:rPr lang="en-US" b="1" dirty="0" err="1">
                <a:solidFill>
                  <a:srgbClr val="FF0000"/>
                </a:solidFill>
              </a:rPr>
              <a:t>Neighborland</a:t>
            </a:r>
            <a:r>
              <a:rPr lang="en-US" b="1" dirty="0">
                <a:solidFill>
                  <a:srgbClr val="FF0000"/>
                </a:solidFill>
              </a:rPr>
              <a:t> or Faraway Island (EXIT)</a:t>
            </a:r>
          </a:p>
          <a:p>
            <a:pPr lvl="3"/>
            <a:r>
              <a:rPr lang="en-US" b="1" dirty="0">
                <a:solidFill>
                  <a:srgbClr val="FF0000"/>
                </a:solidFill>
              </a:rPr>
              <a:t>Some citizens can move to </a:t>
            </a:r>
            <a:r>
              <a:rPr lang="en-US" b="1" dirty="0" err="1">
                <a:solidFill>
                  <a:srgbClr val="FF0000"/>
                </a:solidFill>
              </a:rPr>
              <a:t>Neighborland</a:t>
            </a:r>
            <a:r>
              <a:rPr lang="en-US" b="1" dirty="0">
                <a:solidFill>
                  <a:srgbClr val="FF0000"/>
                </a:solidFill>
              </a:rPr>
              <a:t> where President Mr. Rogers gives them </a:t>
            </a:r>
            <a:r>
              <a:rPr lang="en-US" b="1" dirty="0">
                <a:solidFill>
                  <a:srgbClr val="FF0000"/>
                </a:solidFill>
                <a:hlinkClick r:id="rId2"/>
              </a:rPr>
              <a:t>Universal Basic Income </a:t>
            </a:r>
            <a:r>
              <a:rPr lang="en-US" b="1" dirty="0">
                <a:solidFill>
                  <a:srgbClr val="FF0000"/>
                </a:solidFill>
              </a:rPr>
              <a:t>of $0.75. </a:t>
            </a:r>
          </a:p>
          <a:p>
            <a:pPr lvl="3"/>
            <a:r>
              <a:rPr lang="en-US" b="1" dirty="0">
                <a:solidFill>
                  <a:srgbClr val="FF0000"/>
                </a:solidFill>
              </a:rPr>
              <a:t>Others only have the option to go to Faraway Island, at a cost of $0.25 for a </a:t>
            </a:r>
            <a:r>
              <a:rPr lang="en-US" b="1" dirty="0" err="1">
                <a:solidFill>
                  <a:srgbClr val="FF0000"/>
                </a:solidFill>
              </a:rPr>
              <a:t>loooong</a:t>
            </a:r>
            <a:r>
              <a:rPr lang="en-US" b="1" dirty="0">
                <a:solidFill>
                  <a:srgbClr val="FF0000"/>
                </a:solidFill>
              </a:rPr>
              <a:t> boat ride.</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3166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9600"/>
            <a:ext cx="8229600" cy="1143000"/>
          </a:xfrm>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a:xfrm>
            <a:off x="457200" y="1752600"/>
            <a:ext cx="8229600" cy="4373563"/>
          </a:xfrm>
        </p:spPr>
        <p:txBody>
          <a:bodyPr>
            <a:normAutofit/>
          </a:bodyPr>
          <a:lstStyle/>
          <a:p>
            <a:pPr lvl="1"/>
            <a:r>
              <a:rPr lang="en-US" b="1" dirty="0">
                <a:solidFill>
                  <a:srgbClr val="FF0000"/>
                </a:solidFill>
              </a:rPr>
              <a:t>Government takes $1 from citizen. </a:t>
            </a:r>
          </a:p>
          <a:p>
            <a:pPr lvl="1"/>
            <a:r>
              <a:rPr lang="en-US" b="1" dirty="0">
                <a:solidFill>
                  <a:srgbClr val="FF0000"/>
                </a:solidFill>
              </a:rPr>
              <a:t>If citizen chooses LOYALTY or EXIT, government has no other choice to make.</a:t>
            </a:r>
          </a:p>
          <a:p>
            <a:pPr lvl="1"/>
            <a:r>
              <a:rPr lang="en-US" b="1" dirty="0">
                <a:solidFill>
                  <a:srgbClr val="FF0000"/>
                </a:solidFill>
              </a:rPr>
              <a:t>If citizen uses VOICE, government can:</a:t>
            </a:r>
          </a:p>
          <a:p>
            <a:pPr lvl="2"/>
            <a:r>
              <a:rPr lang="en-US" b="1" dirty="0">
                <a:solidFill>
                  <a:srgbClr val="FF0000"/>
                </a:solidFill>
              </a:rPr>
              <a:t>Respond by giving $1 back—minus the cost of the petition—so the citizen is left w/ $0.80. </a:t>
            </a:r>
          </a:p>
          <a:p>
            <a:pPr lvl="2"/>
            <a:r>
              <a:rPr lang="en-US" b="1" dirty="0">
                <a:solidFill>
                  <a:srgbClr val="FF0000"/>
                </a:solidFill>
              </a:rPr>
              <a:t>Ignore: petition is ignored and government keeps $1. Citizen still pays cost of petition, s/he gets –$0.20 (</a:t>
            </a:r>
            <a:r>
              <a:rPr lang="en-US" b="1" i="1" dirty="0">
                <a:solidFill>
                  <a:srgbClr val="FF0000"/>
                </a:solidFill>
              </a:rPr>
              <a:t>minus</a:t>
            </a:r>
            <a:r>
              <a:rPr lang="en-US" b="1" dirty="0">
                <a:solidFill>
                  <a:srgbClr val="FF0000"/>
                </a:solidFill>
              </a:rPr>
              <a:t> 20 cents!)</a:t>
            </a:r>
          </a:p>
          <a:p>
            <a:pPr lvl="2"/>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4242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8" y="304800"/>
            <a:ext cx="9112332" cy="1143000"/>
          </a:xfrm>
        </p:spPr>
        <p:txBody>
          <a:bodyPr>
            <a:normAutofit/>
          </a:bodyPr>
          <a:lstStyle/>
          <a:p>
            <a:r>
              <a:rPr lang="en-US" sz="2800" dirty="0"/>
              <a:t>The Exit, Voice, and Loyalty (EVL) Theory of Politics</a:t>
            </a:r>
          </a:p>
        </p:txBody>
      </p:sp>
      <p:sp>
        <p:nvSpPr>
          <p:cNvPr id="4" name="Content Placeholder 3"/>
          <p:cNvSpPr>
            <a:spLocks noGrp="1"/>
          </p:cNvSpPr>
          <p:nvPr>
            <p:ph idx="1"/>
          </p:nvPr>
        </p:nvSpPr>
        <p:spPr>
          <a:xfrm>
            <a:off x="457200" y="1143000"/>
            <a:ext cx="8229600" cy="4983163"/>
          </a:xfrm>
        </p:spPr>
        <p:txBody>
          <a:bodyPr>
            <a:normAutofit fontScale="92500" lnSpcReduction="20000"/>
          </a:bodyPr>
          <a:lstStyle/>
          <a:p>
            <a:pPr lvl="1"/>
            <a:r>
              <a:rPr lang="en-US" b="1" dirty="0">
                <a:solidFill>
                  <a:srgbClr val="FF0000"/>
                </a:solidFill>
              </a:rPr>
              <a:t>But, citizen could be worth more to the government than just the $1 it took.</a:t>
            </a:r>
          </a:p>
          <a:p>
            <a:pPr lvl="1"/>
            <a:r>
              <a:rPr lang="en-US" b="1" dirty="0">
                <a:solidFill>
                  <a:srgbClr val="FF0000"/>
                </a:solidFill>
              </a:rPr>
              <a:t>How valuable is the citizen’s continued loyalty to the government? </a:t>
            </a:r>
          </a:p>
          <a:p>
            <a:pPr lvl="2"/>
            <a:r>
              <a:rPr lang="en-US" b="1" dirty="0">
                <a:solidFill>
                  <a:srgbClr val="FF0000"/>
                </a:solidFill>
              </a:rPr>
              <a:t>Government gets money from digging ditches. So, citizen’s value has to do with how good they are at digging.</a:t>
            </a:r>
          </a:p>
          <a:p>
            <a:pPr lvl="2"/>
            <a:r>
              <a:rPr lang="en-US" b="1" dirty="0">
                <a:solidFill>
                  <a:srgbClr val="FF0000"/>
                </a:solidFill>
              </a:rPr>
              <a:t>The loyalty of good diggers, like Sting, is more valuable than $1 –let’s say $2– so if they petitioned, the government would give the dollar back (RESPOND) if it prevented them from exiting…because they would give $1 to get $2!</a:t>
            </a:r>
          </a:p>
          <a:p>
            <a:pPr lvl="2"/>
            <a:r>
              <a:rPr lang="en-US" b="1" dirty="0">
                <a:solidFill>
                  <a:srgbClr val="FF0000"/>
                </a:solidFill>
              </a:rPr>
              <a:t>The loyalty of bad diggers is worth less than $1—let’s say $0.50—so the government would prefer to keep the dollar (IGNORE) because they  don’t care if the citizen exits. </a:t>
            </a:r>
          </a:p>
          <a:p>
            <a:pPr lvl="1"/>
            <a:endParaRPr lang="en-US" b="1" dirty="0">
              <a:solidFill>
                <a:srgbClr val="FF0000"/>
              </a:solidFill>
            </a:endParaRPr>
          </a:p>
          <a:p>
            <a:pPr lvl="2"/>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37373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500A4-3CAF-434C-93D4-DAF3451F6E3E}"/>
              </a:ext>
            </a:extLst>
          </p:cNvPr>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5" name="Slide Number Placeholder 4">
            <a:extLst>
              <a:ext uri="{FF2B5EF4-FFF2-40B4-BE49-F238E27FC236}">
                <a16:creationId xmlns:a16="http://schemas.microsoft.com/office/drawing/2014/main" id="{A1816DED-2BEF-4734-B5B2-1C5A183D740F}"/>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7" name="Picture 6" descr="A group of people posing for a photo&#10;&#10;Description automatically generated with medium confidence">
            <a:extLst>
              <a:ext uri="{FF2B5EF4-FFF2-40B4-BE49-F238E27FC236}">
                <a16:creationId xmlns:a16="http://schemas.microsoft.com/office/drawing/2014/main" id="{F5A402B1-98F1-4AEF-BDE5-F7AF5230B43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6792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8" y="304800"/>
            <a:ext cx="9112332" cy="1143000"/>
          </a:xfrm>
        </p:spPr>
        <p:txBody>
          <a:bodyPr>
            <a:normAutofit/>
          </a:bodyPr>
          <a:lstStyle/>
          <a:p>
            <a:r>
              <a:rPr lang="en-US" sz="2800" dirty="0"/>
              <a:t>The Exit, Voice, and Loyalty (EVL) Theory of Politics</a:t>
            </a:r>
          </a:p>
        </p:txBody>
      </p:sp>
      <p:sp>
        <p:nvSpPr>
          <p:cNvPr id="4" name="Content Placeholder 3"/>
          <p:cNvSpPr>
            <a:spLocks noGrp="1"/>
          </p:cNvSpPr>
          <p:nvPr>
            <p:ph idx="1"/>
          </p:nvPr>
        </p:nvSpPr>
        <p:spPr>
          <a:xfrm>
            <a:off x="457200" y="1143000"/>
            <a:ext cx="8229600" cy="4983163"/>
          </a:xfrm>
        </p:spPr>
        <p:txBody>
          <a:bodyPr>
            <a:normAutofit/>
          </a:bodyPr>
          <a:lstStyle/>
          <a:p>
            <a:pPr lvl="1"/>
            <a:r>
              <a:rPr lang="en-US" dirty="0"/>
              <a:t>Think a little about how you would predict what the citizen and government would do. </a:t>
            </a:r>
          </a:p>
          <a:p>
            <a:pPr lvl="1"/>
            <a:endParaRPr lang="en-US" dirty="0"/>
          </a:p>
          <a:p>
            <a:pPr lvl="1"/>
            <a:r>
              <a:rPr lang="en-US" dirty="0"/>
              <a:t>What affects the citizen’s decision? </a:t>
            </a:r>
          </a:p>
          <a:p>
            <a:pPr lvl="2"/>
            <a:r>
              <a:rPr lang="en-US" dirty="0"/>
              <a:t>Whether they can go the </a:t>
            </a:r>
            <a:r>
              <a:rPr lang="en-US" dirty="0" err="1"/>
              <a:t>Neighborland</a:t>
            </a:r>
            <a:r>
              <a:rPr lang="en-US" dirty="0"/>
              <a:t> or Faraway Island—i.e. the value of their exit option.</a:t>
            </a:r>
          </a:p>
          <a:p>
            <a:pPr lvl="1"/>
            <a:r>
              <a:rPr lang="en-US" dirty="0"/>
              <a:t>What affects the government’s decision?</a:t>
            </a:r>
          </a:p>
          <a:p>
            <a:pPr lvl="2"/>
            <a:r>
              <a:rPr lang="en-US" dirty="0"/>
              <a:t>Whether the citizen is a good digger or a bad digger—or how much a citizen’s Loyalty is worth to them. </a:t>
            </a:r>
          </a:p>
          <a:p>
            <a:pPr lvl="2"/>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078679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8" y="304800"/>
            <a:ext cx="9112332" cy="1143000"/>
          </a:xfrm>
        </p:spPr>
        <p:txBody>
          <a:bodyPr>
            <a:normAutofit/>
          </a:bodyPr>
          <a:lstStyle/>
          <a:p>
            <a:r>
              <a:rPr lang="en-US" sz="2800" dirty="0"/>
              <a:t>The Exit, Voice, and Loyalty (EVL) Theory of Politics</a:t>
            </a:r>
          </a:p>
        </p:txBody>
      </p:sp>
      <p:sp>
        <p:nvSpPr>
          <p:cNvPr id="4" name="Content Placeholder 3"/>
          <p:cNvSpPr>
            <a:spLocks noGrp="1"/>
          </p:cNvSpPr>
          <p:nvPr>
            <p:ph idx="1"/>
          </p:nvPr>
        </p:nvSpPr>
        <p:spPr>
          <a:xfrm>
            <a:off x="457200" y="1143000"/>
            <a:ext cx="8229600" cy="4983163"/>
          </a:xfrm>
        </p:spPr>
        <p:txBody>
          <a:bodyPr>
            <a:normAutofit lnSpcReduction="10000"/>
          </a:bodyPr>
          <a:lstStyle/>
          <a:p>
            <a:pPr lvl="2"/>
            <a:r>
              <a:rPr lang="en-US" b="1" dirty="0"/>
              <a:t>We have two values of Exit option:</a:t>
            </a:r>
          </a:p>
          <a:p>
            <a:pPr lvl="3"/>
            <a:r>
              <a:rPr lang="en-US" b="1" dirty="0"/>
              <a:t>High (E = $0.75; generally, E &gt; 0)</a:t>
            </a:r>
          </a:p>
          <a:p>
            <a:pPr lvl="3"/>
            <a:r>
              <a:rPr lang="en-US" b="1" dirty="0"/>
              <a:t>Low (E = -$0.25; generally, E &lt; 0)</a:t>
            </a:r>
          </a:p>
          <a:p>
            <a:pPr lvl="3"/>
            <a:endParaRPr lang="en-US" b="1" dirty="0"/>
          </a:p>
          <a:p>
            <a:pPr lvl="2"/>
            <a:r>
              <a:rPr lang="en-US" b="1" dirty="0"/>
              <a:t>We gave two values of Loyalty:</a:t>
            </a:r>
          </a:p>
          <a:p>
            <a:pPr lvl="3"/>
            <a:r>
              <a:rPr lang="en-US" b="1" dirty="0"/>
              <a:t>Good digger (L=$2; generally L &gt; 1)</a:t>
            </a:r>
          </a:p>
          <a:p>
            <a:pPr lvl="3"/>
            <a:r>
              <a:rPr lang="en-US" b="1" dirty="0"/>
              <a:t>Bad digger (L=$0.50; generally L &lt; 1)</a:t>
            </a:r>
          </a:p>
          <a:p>
            <a:pPr lvl="2"/>
            <a:endParaRPr lang="en-US" dirty="0"/>
          </a:p>
          <a:p>
            <a:pPr lvl="2"/>
            <a:r>
              <a:rPr lang="en-US" b="1" dirty="0"/>
              <a:t>This gives us 4 possibilities: </a:t>
            </a:r>
          </a:p>
          <a:p>
            <a:pPr marL="1828800" lvl="3" indent="-457200">
              <a:buFont typeface="+mj-lt"/>
              <a:buAutoNum type="arabicPeriod"/>
            </a:pPr>
            <a:r>
              <a:rPr lang="en-US" b="1" dirty="0"/>
              <a:t>E &gt; 0 ; L &gt; 1</a:t>
            </a:r>
          </a:p>
          <a:p>
            <a:pPr marL="1828800" lvl="3" indent="-457200">
              <a:buFont typeface="+mj-lt"/>
              <a:buAutoNum type="arabicPeriod"/>
            </a:pPr>
            <a:r>
              <a:rPr lang="en-US" b="1" dirty="0"/>
              <a:t>E &lt; 0 ; L &gt; 1</a:t>
            </a:r>
          </a:p>
          <a:p>
            <a:pPr marL="1828800" lvl="3" indent="-457200">
              <a:buFont typeface="+mj-lt"/>
              <a:buAutoNum type="arabicPeriod"/>
            </a:pPr>
            <a:r>
              <a:rPr lang="en-US" b="1" dirty="0"/>
              <a:t>E &gt; 0 ; L &lt; 1</a:t>
            </a:r>
          </a:p>
          <a:p>
            <a:pPr marL="1828800" lvl="3" indent="-457200">
              <a:buFont typeface="+mj-lt"/>
              <a:buAutoNum type="arabicPeriod"/>
            </a:pPr>
            <a:r>
              <a:rPr lang="en-US" b="1" dirty="0"/>
              <a:t>E &lt; 0 ; L &lt; 1</a:t>
            </a:r>
          </a:p>
          <a:p>
            <a:pPr lvl="3"/>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2012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a:xfrm>
            <a:off x="457200" y="2133600"/>
            <a:ext cx="8077200" cy="3992563"/>
          </a:xfrm>
        </p:spPr>
        <p:txBody>
          <a:bodyPr>
            <a:normAutofit/>
          </a:bodyPr>
          <a:lstStyle/>
          <a:p>
            <a:r>
              <a:rPr lang="en-US" dirty="0"/>
              <a:t>When thinking about strategic situations, it is helpful to map out the sequence of choices available to the actors involved.</a:t>
            </a:r>
          </a:p>
          <a:p>
            <a:pPr lvl="1"/>
            <a:r>
              <a:rPr lang="en-US" dirty="0"/>
              <a:t>Example: decision tree</a:t>
            </a:r>
          </a:p>
          <a:p>
            <a:pPr lvl="2"/>
            <a:r>
              <a:rPr lang="en-US" dirty="0"/>
              <a:t>Map of the possible outcomes of a series of related choices</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8923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229383"/>
            <a:ext cx="6172200" cy="3939743"/>
          </a:xfrm>
        </p:spPr>
      </p:pic>
    </p:spTree>
    <p:extLst>
      <p:ext uri="{BB962C8B-B14F-4D97-AF65-F5344CB8AC3E}">
        <p14:creationId xmlns:p14="http://schemas.microsoft.com/office/powerpoint/2010/main" val="171743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p:txBody>
          <a:bodyPr>
            <a:normAutofit/>
          </a:bodyPr>
          <a:lstStyle/>
          <a:p>
            <a:r>
              <a:rPr lang="en-US" dirty="0"/>
              <a:t>Five possible outcomes</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59" y="2848129"/>
            <a:ext cx="6429282" cy="3441864"/>
          </a:xfrm>
          <a:prstGeom prst="rect">
            <a:avLst/>
          </a:prstGeom>
        </p:spPr>
      </p:pic>
    </p:spTree>
    <p:extLst>
      <p:ext uri="{BB962C8B-B14F-4D97-AF65-F5344CB8AC3E}">
        <p14:creationId xmlns:p14="http://schemas.microsoft.com/office/powerpoint/2010/main" val="350943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p:txBody>
          <a:bodyPr>
            <a:normAutofit/>
          </a:bodyPr>
          <a:lstStyle/>
          <a:p>
            <a:r>
              <a:rPr lang="en-US" dirty="0"/>
              <a:t>If a citizen chooses to exit, they get an exit payoff: </a:t>
            </a:r>
            <a:r>
              <a:rPr lang="en-US" i="1" dirty="0"/>
              <a:t>E</a:t>
            </a:r>
          </a:p>
          <a:p>
            <a:r>
              <a:rPr lang="en-US" dirty="0"/>
              <a:t>If a citizen chooses to remain loyal, they accept their loss and gets nothing: 0</a:t>
            </a:r>
          </a:p>
          <a:p>
            <a:r>
              <a:rPr lang="en-US" dirty="0"/>
              <a:t>If a citizen chooses use of voice, it will be costly: </a:t>
            </a:r>
            <a:r>
              <a:rPr lang="en-US" i="1" dirty="0"/>
              <a:t>-C</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72418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What Is Politics?</a:t>
            </a:r>
          </a:p>
        </p:txBody>
      </p:sp>
      <p:sp>
        <p:nvSpPr>
          <p:cNvPr id="9" name="Content Placeholder 8"/>
          <p:cNvSpPr>
            <a:spLocks noGrp="1"/>
          </p:cNvSpPr>
          <p:nvPr>
            <p:ph idx="1"/>
          </p:nvPr>
        </p:nvSpPr>
        <p:spPr/>
        <p:txBody>
          <a:bodyPr>
            <a:normAutofit fontScale="92500" lnSpcReduction="10000"/>
          </a:bodyPr>
          <a:lstStyle/>
          <a:p>
            <a:r>
              <a:rPr lang="en-US" altLang="en-US" sz="2600" dirty="0">
                <a:cs typeface="Arial" panose="020B0604020202020204" pitchFamily="34" charset="0"/>
              </a:rPr>
              <a:t>Politics is the subset of human behavior that involves the use of power or influence.</a:t>
            </a:r>
          </a:p>
          <a:p>
            <a:pPr marL="0" indent="0">
              <a:buNone/>
            </a:pPr>
            <a:endParaRPr lang="en-US" altLang="en-US" sz="2600" dirty="0">
              <a:cs typeface="Arial" panose="020B0604020202020204" pitchFamily="34" charset="0"/>
            </a:endParaRPr>
          </a:p>
          <a:p>
            <a:r>
              <a:rPr lang="en-US" altLang="en-US" sz="2600" dirty="0">
                <a:cs typeface="Arial" panose="020B0604020202020204" pitchFamily="34" charset="0"/>
              </a:rPr>
              <a:t>Power is involved when people can’</a:t>
            </a:r>
            <a:r>
              <a:rPr lang="en-US" altLang="ja-JP" sz="2600" dirty="0">
                <a:cs typeface="Arial" panose="020B0604020202020204" pitchFamily="34" charset="0"/>
              </a:rPr>
              <a:t>t accomplish their goals without:</a:t>
            </a:r>
          </a:p>
          <a:p>
            <a:pPr lvl="1"/>
            <a:r>
              <a:rPr lang="en-US" altLang="en-US" sz="2200" dirty="0">
                <a:cs typeface="Arial" panose="020B0604020202020204" pitchFamily="34" charset="0"/>
              </a:rPr>
              <a:t>Trying to influence the behavior of others, or:</a:t>
            </a:r>
          </a:p>
          <a:p>
            <a:pPr lvl="1"/>
            <a:r>
              <a:rPr lang="en-US" altLang="en-US" sz="2200" dirty="0">
                <a:cs typeface="Arial" panose="020B0604020202020204" pitchFamily="34" charset="0"/>
              </a:rPr>
              <a:t>Trying to wrestle free of the influence of others.</a:t>
            </a:r>
            <a:endParaRPr lang="en-US" altLang="en-US" sz="2600" dirty="0">
              <a:cs typeface="Arial" panose="020B0604020202020204" pitchFamily="34" charset="0"/>
            </a:endParaRPr>
          </a:p>
          <a:p>
            <a:endParaRPr lang="en-US" altLang="en-US" sz="2600" dirty="0">
              <a:cs typeface="Arial" panose="020B0604020202020204" pitchFamily="34" charset="0"/>
            </a:endParaRPr>
          </a:p>
          <a:p>
            <a:r>
              <a:rPr lang="en-US" altLang="en-US" sz="2600" dirty="0">
                <a:cs typeface="Arial" panose="020B0604020202020204" pitchFamily="34" charset="0"/>
              </a:rPr>
              <a:t>Politics is therefore not just about the government</a:t>
            </a:r>
          </a:p>
          <a:p>
            <a:pPr lvl="1"/>
            <a:r>
              <a:rPr lang="en-US" altLang="en-US" sz="2200" dirty="0">
                <a:cs typeface="Arial" panose="020B0604020202020204" pitchFamily="34" charset="0"/>
              </a:rPr>
              <a:t>Any strategic situation—where two individuals are interdependent on one another’s actions—is potentially political</a:t>
            </a:r>
          </a:p>
          <a:p>
            <a:endParaRPr lang="en-US" altLang="en-US" sz="2600" dirty="0">
              <a:cs typeface="Arial" panose="020B0604020202020204" pitchFamily="34" charset="0"/>
            </a:endParaRPr>
          </a:p>
        </p:txBody>
      </p:sp>
      <p:sp>
        <p:nvSpPr>
          <p:cNvPr id="2" name="Footer Placeholder 1"/>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18702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184039"/>
            <a:ext cx="6117242" cy="3969472"/>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4" name="TextBox 3">
            <a:extLst>
              <a:ext uri="{FF2B5EF4-FFF2-40B4-BE49-F238E27FC236}">
                <a16:creationId xmlns:a16="http://schemas.microsoft.com/office/drawing/2014/main" id="{7591D4F7-A5AE-3E44-A9AD-DDF54F22EF78}"/>
              </a:ext>
            </a:extLst>
          </p:cNvPr>
          <p:cNvSpPr txBox="1"/>
          <p:nvPr/>
        </p:nvSpPr>
        <p:spPr>
          <a:xfrm>
            <a:off x="6172200" y="2218329"/>
            <a:ext cx="2667000" cy="1477328"/>
          </a:xfrm>
          <a:prstGeom prst="rect">
            <a:avLst/>
          </a:prstGeom>
          <a:noFill/>
        </p:spPr>
        <p:txBody>
          <a:bodyPr wrap="square" rtlCol="0">
            <a:spAutoFit/>
          </a:bodyPr>
          <a:lstStyle/>
          <a:p>
            <a:r>
              <a:rPr lang="en-US" dirty="0"/>
              <a:t>Payoffs:</a:t>
            </a:r>
          </a:p>
          <a:p>
            <a:r>
              <a:rPr lang="en-US" dirty="0"/>
              <a:t>Citizen, Gov.</a:t>
            </a:r>
          </a:p>
          <a:p>
            <a:r>
              <a:rPr lang="en-US" dirty="0"/>
              <a:t>(b/c citizen makes first choice their payoff listed first) </a:t>
            </a:r>
          </a:p>
        </p:txBody>
      </p:sp>
    </p:spTree>
    <p:extLst>
      <p:ext uri="{BB962C8B-B14F-4D97-AF65-F5344CB8AC3E}">
        <p14:creationId xmlns:p14="http://schemas.microsoft.com/office/powerpoint/2010/main" val="309632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p:txBody>
          <a:bodyPr>
            <a:normAutofit/>
          </a:bodyPr>
          <a:lstStyle/>
          <a:p>
            <a:r>
              <a:rPr lang="en-US" dirty="0"/>
              <a:t>One assumption has to be made:</a:t>
            </a:r>
          </a:p>
          <a:p>
            <a:pPr lvl="1"/>
            <a:r>
              <a:rPr lang="en-US" dirty="0"/>
              <a:t>The value the citizen gets from exiting (O1) is less than the value they get from successfully using their voice and regaining the benefit taken by the government (O3).</a:t>
            </a:r>
          </a:p>
          <a:p>
            <a:pPr lvl="1"/>
            <a:r>
              <a:rPr lang="en-US" dirty="0"/>
              <a:t>If we don’t make this assumption, then citizen would exit every time and game wouldn’t be interesting.</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8291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a:bodyPr>
          <a:lstStyle/>
          <a:p>
            <a:r>
              <a:rPr lang="en-US" dirty="0"/>
              <a:t>Goal is to say something about what we expect the citizen and government to do.</a:t>
            </a:r>
          </a:p>
          <a:p>
            <a:pPr lvl="1"/>
            <a:r>
              <a:rPr lang="en-US" dirty="0"/>
              <a:t>Actors will anticipate how the other actors will respond to their choices </a:t>
            </a:r>
          </a:p>
          <a:p>
            <a:pPr lvl="1"/>
            <a:r>
              <a:rPr lang="en-US" dirty="0"/>
              <a:t>Actors </a:t>
            </a:r>
            <a:r>
              <a:rPr lang="en-US" i="1" dirty="0"/>
              <a:t>begin</a:t>
            </a:r>
            <a:r>
              <a:rPr lang="en-US" dirty="0"/>
              <a:t> by looking at the end of the game: </a:t>
            </a:r>
            <a:r>
              <a:rPr lang="en-US" b="1" dirty="0"/>
              <a:t>backward induction</a:t>
            </a:r>
          </a:p>
          <a:p>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0246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a:bodyPr>
          <a:lstStyle/>
          <a:p>
            <a:r>
              <a:rPr lang="en-US" dirty="0"/>
              <a:t>Backward induction requires starting at the bottom/end of the decision tree and working our way to the top/beginning. </a:t>
            </a:r>
          </a:p>
          <a:p>
            <a:r>
              <a:rPr lang="en-US" dirty="0"/>
              <a:t>The last choice in the decision tree sees the citizen deciding whether to exit or remain loyal.</a:t>
            </a:r>
          </a:p>
          <a:p>
            <a:r>
              <a:rPr lang="en-US" dirty="0"/>
              <a:t>What should the citizen do?</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79832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81200"/>
            <a:ext cx="6150378" cy="4267007"/>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4" name="TextBox 3">
            <a:extLst>
              <a:ext uri="{FF2B5EF4-FFF2-40B4-BE49-F238E27FC236}">
                <a16:creationId xmlns:a16="http://schemas.microsoft.com/office/drawing/2014/main" id="{EA765810-95EC-C240-AD6E-E7775602B788}"/>
              </a:ext>
            </a:extLst>
          </p:cNvPr>
          <p:cNvSpPr txBox="1"/>
          <p:nvPr/>
        </p:nvSpPr>
        <p:spPr>
          <a:xfrm>
            <a:off x="6309499" y="2089343"/>
            <a:ext cx="1691501" cy="923330"/>
          </a:xfrm>
          <a:prstGeom prst="rect">
            <a:avLst/>
          </a:prstGeom>
          <a:noFill/>
        </p:spPr>
        <p:txBody>
          <a:bodyPr wrap="square" rtlCol="0">
            <a:spAutoFit/>
          </a:bodyPr>
          <a:lstStyle/>
          <a:p>
            <a:r>
              <a:rPr lang="en-US" dirty="0"/>
              <a:t>Scenario 1: </a:t>
            </a:r>
          </a:p>
          <a:p>
            <a:r>
              <a:rPr lang="en-US" b="1" dirty="0"/>
              <a:t>E &gt; 0 ; L &gt; 1</a:t>
            </a:r>
          </a:p>
          <a:p>
            <a:endParaRPr lang="en-US" dirty="0"/>
          </a:p>
        </p:txBody>
      </p:sp>
    </p:spTree>
    <p:extLst>
      <p:ext uri="{BB962C8B-B14F-4D97-AF65-F5344CB8AC3E}">
        <p14:creationId xmlns:p14="http://schemas.microsoft.com/office/powerpoint/2010/main" val="300139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a:bodyPr>
          <a:lstStyle/>
          <a:p>
            <a:r>
              <a:rPr lang="en-US" dirty="0"/>
              <a:t>The government has to decide whether to respond positively to the citizen or ignore them</a:t>
            </a:r>
          </a:p>
          <a:p>
            <a:pPr lvl="1"/>
            <a:r>
              <a:rPr lang="en-US" dirty="0"/>
              <a:t>If the government responds positively, it receives a payoff of </a:t>
            </a:r>
            <a:r>
              <a:rPr lang="en-US" i="1" dirty="0"/>
              <a:t>L.</a:t>
            </a:r>
          </a:p>
          <a:p>
            <a:pPr lvl="1"/>
            <a:r>
              <a:rPr lang="en-US" dirty="0"/>
              <a:t>If the government ignores the citizen, it can look down the tree and anticipate that the citizen will exit and, if so, their payoff will be 1.</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982907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a:xfrm>
            <a:off x="457200" y="1981200"/>
            <a:ext cx="8229600" cy="3992563"/>
          </a:xfrm>
        </p:spPr>
        <p:txBody>
          <a:bodyPr>
            <a:normAutofit/>
          </a:bodyPr>
          <a:lstStyle/>
          <a:p>
            <a:r>
              <a:rPr lang="en-US" dirty="0"/>
              <a:t>How will the government respond?</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13" y="2569078"/>
            <a:ext cx="5426815" cy="3787272"/>
          </a:xfrm>
          <a:prstGeom prst="rect">
            <a:avLst/>
          </a:prstGeom>
        </p:spPr>
      </p:pic>
      <p:sp>
        <p:nvSpPr>
          <p:cNvPr id="7" name="TextBox 6">
            <a:extLst>
              <a:ext uri="{FF2B5EF4-FFF2-40B4-BE49-F238E27FC236}">
                <a16:creationId xmlns:a16="http://schemas.microsoft.com/office/drawing/2014/main" id="{96B3449A-B49D-6145-AD5D-7113A5106709}"/>
              </a:ext>
            </a:extLst>
          </p:cNvPr>
          <p:cNvSpPr txBox="1"/>
          <p:nvPr/>
        </p:nvSpPr>
        <p:spPr>
          <a:xfrm>
            <a:off x="7291241" y="2967335"/>
            <a:ext cx="1462901" cy="923330"/>
          </a:xfrm>
          <a:prstGeom prst="rect">
            <a:avLst/>
          </a:prstGeom>
          <a:noFill/>
        </p:spPr>
        <p:txBody>
          <a:bodyPr wrap="none" rtlCol="0">
            <a:spAutoFit/>
          </a:bodyPr>
          <a:lstStyle/>
          <a:p>
            <a:r>
              <a:rPr lang="en-US" dirty="0"/>
              <a:t>Scenario 1: </a:t>
            </a:r>
          </a:p>
          <a:p>
            <a:r>
              <a:rPr lang="en-US" b="1" dirty="0"/>
              <a:t>E &gt; 0 ; L &gt; 1</a:t>
            </a:r>
          </a:p>
          <a:p>
            <a:endParaRPr lang="en-US" dirty="0"/>
          </a:p>
        </p:txBody>
      </p:sp>
    </p:spTree>
    <p:extLst>
      <p:ext uri="{BB962C8B-B14F-4D97-AF65-F5344CB8AC3E}">
        <p14:creationId xmlns:p14="http://schemas.microsoft.com/office/powerpoint/2010/main" val="760488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lnSpcReduction="10000"/>
          </a:bodyPr>
          <a:lstStyle/>
          <a:p>
            <a:r>
              <a:rPr lang="en-US" dirty="0"/>
              <a:t>Now the citizen must decide whether to exit, remain loyal, or use their voice. </a:t>
            </a:r>
          </a:p>
          <a:p>
            <a:pPr lvl="1"/>
            <a:r>
              <a:rPr lang="en-US" dirty="0"/>
              <a:t>If choosing to exit, they receive a payoff of </a:t>
            </a:r>
            <a:r>
              <a:rPr lang="en-US" i="1" dirty="0"/>
              <a:t>E.</a:t>
            </a:r>
          </a:p>
          <a:p>
            <a:pPr lvl="1"/>
            <a:r>
              <a:rPr lang="en-US" dirty="0"/>
              <a:t>If choosing to remain loyal, they receive a payoff of 0.</a:t>
            </a:r>
          </a:p>
          <a:p>
            <a:pPr lvl="1"/>
            <a:r>
              <a:rPr lang="en-US" dirty="0"/>
              <a:t>If choosing to use their voice, they can look down the decision tree and anticipate that the government will respond positively; their payoff will be 1 – </a:t>
            </a:r>
            <a:r>
              <a:rPr lang="en-US" i="1" dirty="0"/>
              <a:t>c.</a:t>
            </a:r>
            <a:r>
              <a:rPr lang="en-US" dirty="0"/>
              <a:t> </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427418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a:xfrm>
            <a:off x="457200" y="1981200"/>
            <a:ext cx="8229600" cy="3992563"/>
          </a:xfrm>
        </p:spPr>
        <p:txBody>
          <a:bodyPr>
            <a:normAutofit/>
          </a:bodyPr>
          <a:lstStyle/>
          <a:p>
            <a:r>
              <a:rPr lang="en-US" dirty="0"/>
              <a:t>What will the citizen decide?</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693938"/>
            <a:ext cx="5289346" cy="3662412"/>
          </a:xfrm>
          <a:prstGeom prst="rect">
            <a:avLst/>
          </a:prstGeom>
        </p:spPr>
      </p:pic>
      <p:sp>
        <p:nvSpPr>
          <p:cNvPr id="7" name="TextBox 6">
            <a:extLst>
              <a:ext uri="{FF2B5EF4-FFF2-40B4-BE49-F238E27FC236}">
                <a16:creationId xmlns:a16="http://schemas.microsoft.com/office/drawing/2014/main" id="{0B535311-52C7-B441-9818-01D6D8B97832}"/>
              </a:ext>
            </a:extLst>
          </p:cNvPr>
          <p:cNvSpPr txBox="1"/>
          <p:nvPr/>
        </p:nvSpPr>
        <p:spPr>
          <a:xfrm>
            <a:off x="6477000" y="2895600"/>
            <a:ext cx="1462901" cy="923330"/>
          </a:xfrm>
          <a:prstGeom prst="rect">
            <a:avLst/>
          </a:prstGeom>
          <a:noFill/>
        </p:spPr>
        <p:txBody>
          <a:bodyPr wrap="none" rtlCol="0">
            <a:spAutoFit/>
          </a:bodyPr>
          <a:lstStyle/>
          <a:p>
            <a:r>
              <a:rPr lang="en-US" dirty="0"/>
              <a:t>Scenario 1: </a:t>
            </a:r>
          </a:p>
          <a:p>
            <a:r>
              <a:rPr lang="en-US" b="1" dirty="0"/>
              <a:t>E &gt; 0 ; L &gt; 1</a:t>
            </a:r>
          </a:p>
          <a:p>
            <a:endParaRPr lang="en-US" dirty="0"/>
          </a:p>
        </p:txBody>
      </p:sp>
    </p:spTree>
    <p:extLst>
      <p:ext uri="{BB962C8B-B14F-4D97-AF65-F5344CB8AC3E}">
        <p14:creationId xmlns:p14="http://schemas.microsoft.com/office/powerpoint/2010/main" val="240267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fontScale="92500"/>
          </a:bodyPr>
          <a:lstStyle/>
          <a:p>
            <a:r>
              <a:rPr lang="en-US" dirty="0"/>
              <a:t>This analysis focuses on the scenario where the citizen has a credible exit threat (</a:t>
            </a:r>
            <a:r>
              <a:rPr lang="en-US" i="1" dirty="0"/>
              <a:t>E</a:t>
            </a:r>
            <a:r>
              <a:rPr lang="en-US" dirty="0"/>
              <a:t> &gt; 0) and the government is dependent (</a:t>
            </a:r>
            <a:r>
              <a:rPr lang="en-US" i="1" dirty="0"/>
              <a:t>L</a:t>
            </a:r>
            <a:r>
              <a:rPr lang="en-US" dirty="0"/>
              <a:t> &gt; 1).</a:t>
            </a:r>
          </a:p>
          <a:p>
            <a:r>
              <a:rPr lang="en-US" dirty="0"/>
              <a:t>What happens if we change the scenario? </a:t>
            </a:r>
          </a:p>
          <a:p>
            <a:pPr lvl="1"/>
            <a:r>
              <a:rPr lang="en-US" dirty="0"/>
              <a:t>If we retain the assumption that the government is dependent (</a:t>
            </a:r>
            <a:r>
              <a:rPr lang="en-US" i="1" dirty="0"/>
              <a:t>L</a:t>
            </a:r>
            <a:r>
              <a:rPr lang="en-US" dirty="0"/>
              <a:t> &gt; 1), but now assume that the citizen lacks a credible exit threat (</a:t>
            </a:r>
            <a:r>
              <a:rPr lang="en-US" i="1" dirty="0"/>
              <a:t>E</a:t>
            </a:r>
            <a:r>
              <a:rPr lang="en-US" dirty="0"/>
              <a:t> &lt; 0)?</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52463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21990"/>
            <a:ext cx="8229600" cy="1143000"/>
          </a:xfrm>
        </p:spPr>
        <p:txBody>
          <a:bodyPr>
            <a:normAutofit/>
          </a:bodyPr>
          <a:lstStyle/>
          <a:p>
            <a:r>
              <a:rPr lang="en-US" dirty="0"/>
              <a:t>Game Theory</a:t>
            </a:r>
          </a:p>
        </p:txBody>
      </p:sp>
      <p:sp>
        <p:nvSpPr>
          <p:cNvPr id="4" name="Content Placeholder 3"/>
          <p:cNvSpPr>
            <a:spLocks noGrp="1"/>
          </p:cNvSpPr>
          <p:nvPr>
            <p:ph idx="1"/>
          </p:nvPr>
        </p:nvSpPr>
        <p:spPr>
          <a:xfrm>
            <a:off x="457200" y="1828800"/>
            <a:ext cx="8077200" cy="4297363"/>
          </a:xfrm>
        </p:spPr>
        <p:txBody>
          <a:bodyPr>
            <a:normAutofit fontScale="85000" lnSpcReduction="20000"/>
          </a:bodyPr>
          <a:lstStyle/>
          <a:p>
            <a:r>
              <a:rPr lang="en-US" dirty="0"/>
              <a:t>Politics requires strategic thinking.</a:t>
            </a:r>
          </a:p>
          <a:p>
            <a:r>
              <a:rPr lang="en-US" dirty="0"/>
              <a:t>Game theory is the study of strategic interaction.</a:t>
            </a:r>
          </a:p>
          <a:p>
            <a:r>
              <a:rPr lang="en-US" dirty="0"/>
              <a:t>The basic assumption of game theory is that players choose to do what they believe is in their best interest (players are rational and selfish, and assume that others are as well).</a:t>
            </a:r>
          </a:p>
          <a:p>
            <a:r>
              <a:rPr lang="en-US" dirty="0"/>
              <a:t>All games must have 3 components: </a:t>
            </a:r>
            <a:r>
              <a:rPr lang="en-US" b="1" dirty="0"/>
              <a:t>players</a:t>
            </a:r>
            <a:r>
              <a:rPr lang="en-US" dirty="0"/>
              <a:t>, </a:t>
            </a:r>
            <a:r>
              <a:rPr lang="en-US" b="1" dirty="0"/>
              <a:t>strategies</a:t>
            </a:r>
            <a:r>
              <a:rPr lang="en-US" dirty="0"/>
              <a:t>, and </a:t>
            </a:r>
            <a:r>
              <a:rPr lang="en-US" b="1" dirty="0"/>
              <a:t>payoffs</a:t>
            </a:r>
            <a:r>
              <a:rPr lang="en-US" dirty="0"/>
              <a:t>.</a:t>
            </a:r>
          </a:p>
          <a:p>
            <a:pPr lvl="1"/>
            <a:r>
              <a:rPr lang="en-US" dirty="0"/>
              <a:t>A 4</a:t>
            </a:r>
            <a:r>
              <a:rPr lang="en-US" baseline="30000" dirty="0"/>
              <a:t>th</a:t>
            </a:r>
            <a:r>
              <a:rPr lang="en-US" dirty="0"/>
              <a:t> component—</a:t>
            </a:r>
            <a:r>
              <a:rPr lang="en-US" b="1" dirty="0"/>
              <a:t>beliefs</a:t>
            </a:r>
            <a:r>
              <a:rPr lang="en-US" dirty="0"/>
              <a:t>—is a property of the players themselves. This is key for understanding Nash equilibrium.</a:t>
            </a:r>
          </a:p>
          <a:p>
            <a:pPr marL="0" indent="0">
              <a:buNone/>
            </a:pPr>
            <a:endParaRPr lang="en-US" b="1" dirty="0"/>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84878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868" y="1981200"/>
            <a:ext cx="6089483" cy="4083244"/>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7">
            <a:extLst>
              <a:ext uri="{FF2B5EF4-FFF2-40B4-BE49-F238E27FC236}">
                <a16:creationId xmlns:a16="http://schemas.microsoft.com/office/drawing/2014/main" id="{FA4CF570-8A5E-6044-AB22-1005F2AE08D3}"/>
              </a:ext>
            </a:extLst>
          </p:cNvPr>
          <p:cNvSpPr txBox="1"/>
          <p:nvPr/>
        </p:nvSpPr>
        <p:spPr>
          <a:xfrm>
            <a:off x="6324600" y="2286000"/>
            <a:ext cx="1462901" cy="923330"/>
          </a:xfrm>
          <a:prstGeom prst="rect">
            <a:avLst/>
          </a:prstGeom>
          <a:noFill/>
        </p:spPr>
        <p:txBody>
          <a:bodyPr wrap="none" rtlCol="0">
            <a:spAutoFit/>
          </a:bodyPr>
          <a:lstStyle/>
          <a:p>
            <a:r>
              <a:rPr lang="en-US" dirty="0"/>
              <a:t>Scenario 2: </a:t>
            </a:r>
          </a:p>
          <a:p>
            <a:r>
              <a:rPr lang="en-US" b="1" dirty="0"/>
              <a:t>E &lt; 0 ; L &gt; 1</a:t>
            </a:r>
          </a:p>
          <a:p>
            <a:endParaRPr lang="en-US" dirty="0"/>
          </a:p>
        </p:txBody>
      </p:sp>
    </p:spTree>
    <p:extLst>
      <p:ext uri="{BB962C8B-B14F-4D97-AF65-F5344CB8AC3E}">
        <p14:creationId xmlns:p14="http://schemas.microsoft.com/office/powerpoint/2010/main" val="3568302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a:bodyPr>
          <a:lstStyle/>
          <a:p>
            <a:r>
              <a:rPr lang="en-US" dirty="0"/>
              <a:t>A third scenario: The citizen has a credible exit threat (</a:t>
            </a:r>
            <a:r>
              <a:rPr lang="en-US" i="1" dirty="0"/>
              <a:t>E</a:t>
            </a:r>
            <a:r>
              <a:rPr lang="en-US" dirty="0"/>
              <a:t> &gt; 0) but the government is autonomous and does not depend on the citizen (</a:t>
            </a:r>
            <a:r>
              <a:rPr lang="en-US" i="1" dirty="0"/>
              <a:t>L</a:t>
            </a:r>
            <a:r>
              <a:rPr lang="en-US" dirty="0"/>
              <a:t> &lt; 1). </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5610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356" y="2114288"/>
            <a:ext cx="6093645" cy="4083244"/>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4" name="TextBox 3">
            <a:extLst>
              <a:ext uri="{FF2B5EF4-FFF2-40B4-BE49-F238E27FC236}">
                <a16:creationId xmlns:a16="http://schemas.microsoft.com/office/drawing/2014/main" id="{EF50CAF1-0889-0045-8A54-34EA88B959EA}"/>
              </a:ext>
            </a:extLst>
          </p:cNvPr>
          <p:cNvSpPr txBox="1"/>
          <p:nvPr/>
        </p:nvSpPr>
        <p:spPr>
          <a:xfrm>
            <a:off x="6781800" y="2438400"/>
            <a:ext cx="1462901" cy="923330"/>
          </a:xfrm>
          <a:prstGeom prst="rect">
            <a:avLst/>
          </a:prstGeom>
          <a:noFill/>
        </p:spPr>
        <p:txBody>
          <a:bodyPr wrap="none" rtlCol="0">
            <a:spAutoFit/>
          </a:bodyPr>
          <a:lstStyle/>
          <a:p>
            <a:r>
              <a:rPr lang="en-US" dirty="0"/>
              <a:t>Scenario 3: </a:t>
            </a:r>
          </a:p>
          <a:p>
            <a:r>
              <a:rPr lang="en-US" b="1" dirty="0"/>
              <a:t>E &gt; 0 ; L &lt; 1</a:t>
            </a:r>
          </a:p>
          <a:p>
            <a:endParaRPr lang="en-US" dirty="0"/>
          </a:p>
        </p:txBody>
      </p:sp>
    </p:spTree>
    <p:extLst>
      <p:ext uri="{BB962C8B-B14F-4D97-AF65-F5344CB8AC3E}">
        <p14:creationId xmlns:p14="http://schemas.microsoft.com/office/powerpoint/2010/main" val="177116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sp>
        <p:nvSpPr>
          <p:cNvPr id="4" name="Content Placeholder 3"/>
          <p:cNvSpPr>
            <a:spLocks noGrp="1"/>
          </p:cNvSpPr>
          <p:nvPr>
            <p:ph idx="1"/>
          </p:nvPr>
        </p:nvSpPr>
        <p:spPr/>
        <p:txBody>
          <a:bodyPr>
            <a:normAutofit/>
          </a:bodyPr>
          <a:lstStyle/>
          <a:p>
            <a:r>
              <a:rPr lang="en-US" dirty="0"/>
              <a:t>Last scenario: What happens if we assume the citizen lacks a credible exit threat (</a:t>
            </a:r>
            <a:r>
              <a:rPr lang="en-US" i="1" dirty="0"/>
              <a:t>E</a:t>
            </a:r>
            <a:r>
              <a:rPr lang="en-US" dirty="0"/>
              <a:t> &lt; 0) and the government is autonomous (</a:t>
            </a:r>
            <a:r>
              <a:rPr lang="en-US" i="1" dirty="0"/>
              <a:t>L</a:t>
            </a:r>
            <a:r>
              <a:rPr lang="en-US" dirty="0"/>
              <a:t> &gt; 1)? </a:t>
            </a:r>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422058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Happens in the EVL Theory</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964741"/>
            <a:ext cx="6211882" cy="4161068"/>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4" name="TextBox 3">
            <a:extLst>
              <a:ext uri="{FF2B5EF4-FFF2-40B4-BE49-F238E27FC236}">
                <a16:creationId xmlns:a16="http://schemas.microsoft.com/office/drawing/2014/main" id="{205C95C1-D3B9-C54B-B0EF-93972221AD41}"/>
              </a:ext>
            </a:extLst>
          </p:cNvPr>
          <p:cNvSpPr txBox="1"/>
          <p:nvPr/>
        </p:nvSpPr>
        <p:spPr>
          <a:xfrm>
            <a:off x="6400800" y="2438400"/>
            <a:ext cx="1462901" cy="923330"/>
          </a:xfrm>
          <a:prstGeom prst="rect">
            <a:avLst/>
          </a:prstGeom>
          <a:noFill/>
        </p:spPr>
        <p:txBody>
          <a:bodyPr wrap="none" rtlCol="0">
            <a:spAutoFit/>
          </a:bodyPr>
          <a:lstStyle/>
          <a:p>
            <a:r>
              <a:rPr lang="en-US" dirty="0"/>
              <a:t>Scenario 4: </a:t>
            </a:r>
          </a:p>
          <a:p>
            <a:r>
              <a:rPr lang="en-US" b="1" dirty="0"/>
              <a:t>E &lt; 0 ; L &gt; 1</a:t>
            </a:r>
          </a:p>
          <a:p>
            <a:endParaRPr lang="en-US" dirty="0"/>
          </a:p>
        </p:txBody>
      </p:sp>
    </p:spTree>
    <p:extLst>
      <p:ext uri="{BB962C8B-B14F-4D97-AF65-F5344CB8AC3E}">
        <p14:creationId xmlns:p14="http://schemas.microsoft.com/office/powerpoint/2010/main" val="35903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57BF98-FDBB-4E9F-B2A8-B2327CBAB8A7}"/>
              </a:ext>
            </a:extLst>
          </p:cNvPr>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5" name="Slide Number Placeholder 4">
            <a:extLst>
              <a:ext uri="{FF2B5EF4-FFF2-40B4-BE49-F238E27FC236}">
                <a16:creationId xmlns:a16="http://schemas.microsoft.com/office/drawing/2014/main" id="{911136C2-E016-41FA-9EEA-A8C5EAF6DC27}"/>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7" name="Picture 6" descr="Text&#10;&#10;Description automatically generated">
            <a:extLst>
              <a:ext uri="{FF2B5EF4-FFF2-40B4-BE49-F238E27FC236}">
                <a16:creationId xmlns:a16="http://schemas.microsoft.com/office/drawing/2014/main" id="{4C3A6307-C3A2-446B-AE08-F2B6082EEDBE}"/>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9033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Insights From the EVL Theory</a:t>
            </a:r>
          </a:p>
        </p:txBody>
      </p:sp>
      <p:sp>
        <p:nvSpPr>
          <p:cNvPr id="4" name="Content Placeholder 3"/>
          <p:cNvSpPr>
            <a:spLocks noGrp="1"/>
          </p:cNvSpPr>
          <p:nvPr>
            <p:ph idx="1"/>
          </p:nvPr>
        </p:nvSpPr>
        <p:spPr/>
        <p:txBody>
          <a:bodyPr>
            <a:normAutofit fontScale="77500" lnSpcReduction="20000"/>
          </a:bodyPr>
          <a:lstStyle/>
          <a:p>
            <a:r>
              <a:rPr lang="en-US" dirty="0"/>
              <a:t>The citizen is able to exert power over the government </a:t>
            </a:r>
            <a:r>
              <a:rPr lang="en-US" i="1" dirty="0"/>
              <a:t>only</a:t>
            </a:r>
            <a:r>
              <a:rPr lang="en-US" dirty="0"/>
              <a:t> when: </a:t>
            </a:r>
          </a:p>
          <a:p>
            <a:pPr lvl="1"/>
            <a:r>
              <a:rPr lang="en-US" altLang="en-US" sz="2200" dirty="0">
                <a:cs typeface="Arial" panose="020B0604020202020204" pitchFamily="34" charset="0"/>
              </a:rPr>
              <a:t>The citizen has a credible exit threat, </a:t>
            </a:r>
          </a:p>
          <a:p>
            <a:pPr marL="457200" lvl="1" indent="0">
              <a:buNone/>
            </a:pPr>
            <a:r>
              <a:rPr lang="en-US" altLang="en-US" sz="2200" dirty="0">
                <a:cs typeface="Arial" panose="020B0604020202020204" pitchFamily="34" charset="0"/>
              </a:rPr>
              <a:t>		AND!</a:t>
            </a:r>
          </a:p>
          <a:p>
            <a:pPr lvl="1"/>
            <a:r>
              <a:rPr lang="en-US" altLang="en-US" sz="2200" dirty="0">
                <a:cs typeface="Arial" panose="020B0604020202020204" pitchFamily="34" charset="0"/>
              </a:rPr>
              <a:t>The state is dependent on the citizen.</a:t>
            </a:r>
          </a:p>
          <a:p>
            <a:pPr marL="457200" lvl="1" indent="0">
              <a:buNone/>
            </a:pPr>
            <a:endParaRPr lang="en-US" altLang="en-US" sz="2200" dirty="0">
              <a:cs typeface="Arial" panose="020B0604020202020204" pitchFamily="34" charset="0"/>
            </a:endParaRPr>
          </a:p>
          <a:p>
            <a:r>
              <a:rPr lang="en-US" altLang="en-US" sz="2600" dirty="0">
                <a:cs typeface="Arial" panose="020B0604020202020204" pitchFamily="34" charset="0"/>
              </a:rPr>
              <a:t>Both of these things must be true. Otherwise the state has no incentive </a:t>
            </a:r>
            <a:r>
              <a:rPr lang="en-US" altLang="en-US" sz="2600" i="1" dirty="0">
                <a:cs typeface="Arial" panose="020B0604020202020204" pitchFamily="34" charset="0"/>
              </a:rPr>
              <a:t>respond</a:t>
            </a:r>
            <a:r>
              <a:rPr lang="en-US" altLang="en-US" sz="2600" dirty="0">
                <a:cs typeface="Arial" panose="020B0604020202020204" pitchFamily="34" charset="0"/>
              </a:rPr>
              <a:t> to the voice of the citizen</a:t>
            </a:r>
          </a:p>
          <a:p>
            <a:pPr lvl="1"/>
            <a:endParaRPr lang="en-US" altLang="en-US" sz="2200" dirty="0">
              <a:cs typeface="Arial" panose="020B0604020202020204" pitchFamily="34" charset="0"/>
            </a:endParaRPr>
          </a:p>
          <a:p>
            <a:r>
              <a:rPr lang="en-US" altLang="en-US" sz="2600" dirty="0">
                <a:cs typeface="Arial" panose="020B0604020202020204" pitchFamily="34" charset="0"/>
              </a:rPr>
              <a:t>If the citizen does not have a credible exit threat, then she is a sitting duck!</a:t>
            </a:r>
          </a:p>
          <a:p>
            <a:pPr lvl="1"/>
            <a:r>
              <a:rPr lang="en-US" altLang="en-US" sz="2200" dirty="0">
                <a:cs typeface="Arial" panose="020B0604020202020204" pitchFamily="34" charset="0"/>
              </a:rPr>
              <a:t>The state can take things from the citizen and the citizen can do nothing about it…even the state is dependent on the citizen (the citizen is valuable to the state)</a:t>
            </a:r>
          </a:p>
          <a:p>
            <a:endParaRPr lang="en-US" b="1" dirty="0">
              <a:solidFill>
                <a:srgbClr val="FF0000"/>
              </a:solidFill>
            </a:endParaRP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7600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Insights From the EVL Theory</a:t>
            </a:r>
          </a:p>
        </p:txBody>
      </p:sp>
      <p:sp>
        <p:nvSpPr>
          <p:cNvPr id="4" name="Content Placeholder 3"/>
          <p:cNvSpPr>
            <a:spLocks noGrp="1"/>
          </p:cNvSpPr>
          <p:nvPr>
            <p:ph idx="1"/>
          </p:nvPr>
        </p:nvSpPr>
        <p:spPr/>
        <p:txBody>
          <a:bodyPr>
            <a:normAutofit fontScale="85000" lnSpcReduction="10000"/>
          </a:bodyPr>
          <a:lstStyle/>
          <a:p>
            <a:r>
              <a:rPr lang="en-US" dirty="0"/>
              <a:t>It is difficult to learn very much from observing real-world political situations.</a:t>
            </a:r>
          </a:p>
          <a:p>
            <a:r>
              <a:rPr lang="en-US" altLang="en-US" dirty="0">
                <a:cs typeface="Arial" panose="020B0604020202020204" pitchFamily="34" charset="0"/>
              </a:rPr>
              <a:t>If voice was going to be effective, why would the state have taken the benefit away from the citizen in the first place?</a:t>
            </a:r>
          </a:p>
          <a:p>
            <a:r>
              <a:rPr lang="en-US" dirty="0"/>
              <a:t>The theory cannot explain why we sometimes see governments being unresponsive to the demands of their citizens. </a:t>
            </a:r>
          </a:p>
          <a:p>
            <a:pPr lvl="1"/>
            <a:r>
              <a:rPr lang="en-US" dirty="0"/>
              <a:t>Under the theory there are multiple ways in which we can observe such an outcome; it is “overdetermined”</a:t>
            </a:r>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23006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21990"/>
            <a:ext cx="8229600" cy="1143000"/>
          </a:xfrm>
        </p:spPr>
        <p:txBody>
          <a:bodyPr>
            <a:normAutofit/>
          </a:bodyPr>
          <a:lstStyle/>
          <a:p>
            <a:r>
              <a:rPr lang="en-US" dirty="0"/>
              <a:t>Game Theory</a:t>
            </a:r>
          </a:p>
        </p:txBody>
      </p:sp>
      <p:sp>
        <p:nvSpPr>
          <p:cNvPr id="4" name="Content Placeholder 3"/>
          <p:cNvSpPr>
            <a:spLocks noGrp="1"/>
          </p:cNvSpPr>
          <p:nvPr>
            <p:ph idx="1"/>
          </p:nvPr>
        </p:nvSpPr>
        <p:spPr>
          <a:xfrm>
            <a:off x="457200" y="1828800"/>
            <a:ext cx="8077200" cy="4297363"/>
          </a:xfrm>
        </p:spPr>
        <p:txBody>
          <a:bodyPr>
            <a:normAutofit fontScale="92500" lnSpcReduction="20000"/>
          </a:bodyPr>
          <a:lstStyle/>
          <a:p>
            <a:r>
              <a:rPr lang="en-US" dirty="0"/>
              <a:t>The interests/objectives of each player are reflected in the payoffs associated with each outcome of the game.</a:t>
            </a:r>
          </a:p>
          <a:p>
            <a:r>
              <a:rPr lang="en-US" dirty="0"/>
              <a:t>Each pair of payoffs represents a combination of choice by the two players.</a:t>
            </a:r>
          </a:p>
          <a:p>
            <a:r>
              <a:rPr lang="en-US" dirty="0"/>
              <a:t>Players prefer higher payoffs to lower payoffs. E.g. I prefer $2 to $1</a:t>
            </a:r>
          </a:p>
          <a:p>
            <a:r>
              <a:rPr lang="en-US" dirty="0"/>
              <a:t>A game can be represented by a game tree (extensive form games) or by a payoff matrix (normal form or strategic form games).</a:t>
            </a:r>
          </a:p>
          <a:p>
            <a:pPr marL="0" indent="0">
              <a:buNone/>
            </a:pPr>
            <a:endParaRPr lang="en-US" b="1" dirty="0"/>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53843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5CEDFD-9491-E597-F741-5188F1F3A827}"/>
              </a:ext>
            </a:extLst>
          </p:cNvPr>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Title 2">
            <a:extLst>
              <a:ext uri="{FF2B5EF4-FFF2-40B4-BE49-F238E27FC236}">
                <a16:creationId xmlns:a16="http://schemas.microsoft.com/office/drawing/2014/main" id="{BCB418A9-8FA6-AE72-2928-58F913723559}"/>
              </a:ext>
            </a:extLst>
          </p:cNvPr>
          <p:cNvSpPr>
            <a:spLocks noGrp="1"/>
          </p:cNvSpPr>
          <p:nvPr>
            <p:ph type="title"/>
          </p:nvPr>
        </p:nvSpPr>
        <p:spPr/>
        <p:txBody>
          <a:bodyPr/>
          <a:lstStyle/>
          <a:p>
            <a:r>
              <a:rPr lang="en-US" dirty="0"/>
              <a:t>Game Theory</a:t>
            </a:r>
          </a:p>
        </p:txBody>
      </p:sp>
      <p:sp>
        <p:nvSpPr>
          <p:cNvPr id="4" name="Content Placeholder 3">
            <a:extLst>
              <a:ext uri="{FF2B5EF4-FFF2-40B4-BE49-F238E27FC236}">
                <a16:creationId xmlns:a16="http://schemas.microsoft.com/office/drawing/2014/main" id="{330A7505-556D-194C-15CE-36B4B9F02AB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DBF19EA3-7F1E-DDEE-8549-0485F4E722F8}"/>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6" name="TextBox 5">
            <a:extLst>
              <a:ext uri="{FF2B5EF4-FFF2-40B4-BE49-F238E27FC236}">
                <a16:creationId xmlns:a16="http://schemas.microsoft.com/office/drawing/2014/main" id="{F1A7397C-585D-7E54-5E5A-D5B95EB02A60}"/>
              </a:ext>
            </a:extLst>
          </p:cNvPr>
          <p:cNvSpPr txBox="1"/>
          <p:nvPr/>
        </p:nvSpPr>
        <p:spPr>
          <a:xfrm>
            <a:off x="381000" y="2959795"/>
            <a:ext cx="8229600" cy="1077218"/>
          </a:xfrm>
          <a:prstGeom prst="rect">
            <a:avLst/>
          </a:prstGeom>
          <a:noFill/>
        </p:spPr>
        <p:txBody>
          <a:bodyPr wrap="square" rtlCol="0">
            <a:spAutoFit/>
          </a:bodyPr>
          <a:lstStyle/>
          <a:p>
            <a:pPr algn="ctr"/>
            <a:r>
              <a:rPr lang="en-US" sz="3200" dirty="0"/>
              <a:t>Strategies X Players = Outcome </a:t>
            </a:r>
            <a:r>
              <a:rPr lang="en-US" sz="3200" dirty="0">
                <a:sym typeface="Wingdings" panose="05000000000000000000" pitchFamily="2" charset="2"/>
              </a:rPr>
              <a:t> </a:t>
            </a:r>
            <a:r>
              <a:rPr lang="en-US" sz="3200" dirty="0"/>
              <a:t>Payoffs </a:t>
            </a:r>
          </a:p>
          <a:p>
            <a:pPr algn="ctr"/>
            <a:endParaRPr lang="en-US" sz="3200" dirty="0"/>
          </a:p>
        </p:txBody>
      </p:sp>
    </p:spTree>
    <p:extLst>
      <p:ext uri="{BB962C8B-B14F-4D97-AF65-F5344CB8AC3E}">
        <p14:creationId xmlns:p14="http://schemas.microsoft.com/office/powerpoint/2010/main" val="32987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What Is Politics?</a:t>
            </a:r>
          </a:p>
        </p:txBody>
      </p:sp>
      <p:sp>
        <p:nvSpPr>
          <p:cNvPr id="9" name="Content Placeholder 8"/>
          <p:cNvSpPr>
            <a:spLocks noGrp="1"/>
          </p:cNvSpPr>
          <p:nvPr>
            <p:ph idx="1"/>
          </p:nvPr>
        </p:nvSpPr>
        <p:spPr/>
        <p:txBody>
          <a:bodyPr>
            <a:normAutofit/>
          </a:bodyPr>
          <a:lstStyle/>
          <a:p>
            <a:r>
              <a:rPr lang="en-US" altLang="en-US" sz="2600" dirty="0">
                <a:cs typeface="Arial" panose="020B0604020202020204" pitchFamily="34" charset="0"/>
              </a:rPr>
              <a:t>A simple theory: Reformulation of Albert Hirschman’</a:t>
            </a:r>
            <a:r>
              <a:rPr lang="en-US" altLang="ja-JP" sz="2600" dirty="0">
                <a:cs typeface="Arial" panose="020B0604020202020204" pitchFamily="34" charset="0"/>
              </a:rPr>
              <a:t>s 1970 classic </a:t>
            </a:r>
            <a:r>
              <a:rPr lang="en-US" altLang="ja-JP" sz="2600" i="1" dirty="0">
                <a:cs typeface="Arial" panose="020B0604020202020204" pitchFamily="34" charset="0"/>
              </a:rPr>
              <a:t>Exit, Voice, and Loyalty: Responses to Decline in Firms, Organizations, and States</a:t>
            </a:r>
            <a:r>
              <a:rPr lang="en-US" altLang="ja-JP" sz="2600" dirty="0">
                <a:cs typeface="Arial" panose="020B0604020202020204" pitchFamily="34" charset="0"/>
              </a:rPr>
              <a:t> is used to understand the central characteristics of politics.</a:t>
            </a:r>
          </a:p>
          <a:p>
            <a:r>
              <a:rPr lang="en-US" altLang="ja-JP" sz="2600" dirty="0">
                <a:cs typeface="Arial" panose="020B0604020202020204" pitchFamily="34" charset="0"/>
              </a:rPr>
              <a:t>We’ll use Exit, Voice and Loyalty (EVL) as a general model of political phenomena. </a:t>
            </a:r>
          </a:p>
          <a:p>
            <a:r>
              <a:rPr lang="en-US" altLang="ja-JP" sz="2600" dirty="0">
                <a:cs typeface="Arial" panose="020B0604020202020204" pitchFamily="34" charset="0"/>
              </a:rPr>
              <a:t>Our focus in this example is on the power relationship between citizens and governments.</a:t>
            </a:r>
          </a:p>
          <a:p>
            <a:endParaRPr lang="en-US" altLang="ja-JP" sz="2600" dirty="0">
              <a:cs typeface="Arial" panose="020B0604020202020204" pitchFamily="34" charset="0"/>
            </a:endParaRPr>
          </a:p>
          <a:p>
            <a:endParaRPr lang="en-US" altLang="en-US" sz="2600" dirty="0">
              <a:cs typeface="Arial" panose="020B0604020202020204" pitchFamily="34" charset="0"/>
            </a:endParaRPr>
          </a:p>
          <a:p>
            <a:endParaRPr lang="en-US" altLang="en-US" sz="2600" dirty="0">
              <a:cs typeface="Arial" panose="020B0604020202020204" pitchFamily="34" charset="0"/>
            </a:endParaRPr>
          </a:p>
        </p:txBody>
      </p:sp>
      <p:sp>
        <p:nvSpPr>
          <p:cNvPr id="2" name="Footer Placeholder 1"/>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90212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838200"/>
            <a:ext cx="8534400" cy="1143000"/>
          </a:xfrm>
        </p:spPr>
        <p:txBody>
          <a:bodyPr>
            <a:noAutofit/>
          </a:bodyPr>
          <a:lstStyle/>
          <a:p>
            <a:r>
              <a:rPr lang="en-US" sz="2800" dirty="0"/>
              <a:t>Albert Hirschman wants you to leave!</a:t>
            </a:r>
            <a:br>
              <a:rPr lang="en-US" sz="2800" dirty="0"/>
            </a:br>
            <a:r>
              <a:rPr lang="en-US" sz="2800" dirty="0"/>
              <a:t>(if you have a credible exit option, and the government doesn’t need you)</a:t>
            </a:r>
          </a:p>
        </p:txBody>
      </p:sp>
      <p:sp>
        <p:nvSpPr>
          <p:cNvPr id="9" name="Content Placeholder 8"/>
          <p:cNvSpPr>
            <a:spLocks noGrp="1"/>
          </p:cNvSpPr>
          <p:nvPr>
            <p:ph idx="1"/>
          </p:nvPr>
        </p:nvSpPr>
        <p:spPr/>
        <p:txBody>
          <a:bodyPr/>
          <a:lstStyle/>
          <a:p>
            <a:endParaRPr lang="en-US" altLang="ja-JP" sz="2600" dirty="0">
              <a:cs typeface="Arial" panose="020B0604020202020204" pitchFamily="34" charset="0"/>
            </a:endParaRPr>
          </a:p>
          <a:p>
            <a:endParaRPr lang="en-US" altLang="en-US" sz="2600" dirty="0">
              <a:cs typeface="Arial" panose="020B0604020202020204" pitchFamily="34" charset="0"/>
            </a:endParaRPr>
          </a:p>
          <a:p>
            <a:endParaRPr lang="en-US" altLang="en-US" sz="2600" dirty="0">
              <a:cs typeface="Arial" panose="020B0604020202020204" pitchFamily="34" charset="0"/>
            </a:endParaRPr>
          </a:p>
        </p:txBody>
      </p:sp>
      <p:sp>
        <p:nvSpPr>
          <p:cNvPr id="2" name="Footer Placeholder 1"/>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1" descr="hirsch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362200"/>
            <a:ext cx="4953000" cy="3674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15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sp>
        <p:nvSpPr>
          <p:cNvPr id="4" name="Content Placeholder 3"/>
          <p:cNvSpPr>
            <a:spLocks noGrp="1"/>
          </p:cNvSpPr>
          <p:nvPr>
            <p:ph idx="1"/>
          </p:nvPr>
        </p:nvSpPr>
        <p:spPr/>
        <p:txBody>
          <a:bodyPr>
            <a:normAutofit lnSpcReduction="10000"/>
          </a:bodyPr>
          <a:lstStyle/>
          <a:p>
            <a:pPr>
              <a:lnSpc>
                <a:spcPct val="80000"/>
              </a:lnSpc>
              <a:defRPr/>
            </a:pPr>
            <a:r>
              <a:rPr lang="en-US" altLang="en-US" sz="2600" b="1" dirty="0">
                <a:solidFill>
                  <a:srgbClr val="000000"/>
                </a:solidFill>
                <a:cs typeface="Arial" panose="020B0604020202020204" pitchFamily="34" charset="0"/>
              </a:rPr>
              <a:t>Exit: </a:t>
            </a:r>
            <a:r>
              <a:rPr lang="en-US" altLang="en-US" sz="2600" dirty="0">
                <a:solidFill>
                  <a:srgbClr val="000000"/>
                </a:solidFill>
                <a:cs typeface="Arial" panose="020B0604020202020204" pitchFamily="34" charset="0"/>
              </a:rPr>
              <a:t>accept that there has been a negative change in your environment and alter your behavior to achieve the best outcome possible given your new environment.</a:t>
            </a:r>
          </a:p>
          <a:p>
            <a:pPr>
              <a:lnSpc>
                <a:spcPct val="80000"/>
              </a:lnSpc>
              <a:defRPr/>
            </a:pPr>
            <a:endParaRPr lang="en-US" altLang="en-US" sz="2600" dirty="0">
              <a:solidFill>
                <a:srgbClr val="000000"/>
              </a:solidFill>
              <a:cs typeface="Arial" panose="020B0604020202020204" pitchFamily="34" charset="0"/>
            </a:endParaRPr>
          </a:p>
          <a:p>
            <a:pPr>
              <a:lnSpc>
                <a:spcPct val="80000"/>
              </a:lnSpc>
              <a:defRPr/>
            </a:pPr>
            <a:r>
              <a:rPr lang="en-US" altLang="en-US" sz="2600" b="1" dirty="0">
                <a:solidFill>
                  <a:srgbClr val="000000"/>
                </a:solidFill>
                <a:cs typeface="Arial" panose="020B0604020202020204" pitchFamily="34" charset="0"/>
              </a:rPr>
              <a:t>Voice: </a:t>
            </a:r>
            <a:r>
              <a:rPr lang="en-US" altLang="en-US" sz="2600" dirty="0">
                <a:solidFill>
                  <a:srgbClr val="000000"/>
                </a:solidFill>
                <a:cs typeface="Arial" panose="020B0604020202020204" pitchFamily="34" charset="0"/>
              </a:rPr>
              <a:t>use your </a:t>
            </a:r>
            <a:r>
              <a:rPr lang="ja-JP" altLang="en-US" sz="2600" dirty="0">
                <a:solidFill>
                  <a:srgbClr val="000000"/>
                </a:solidFill>
                <a:cs typeface="Arial" panose="020B0604020202020204" pitchFamily="34" charset="0"/>
              </a:rPr>
              <a:t>“</a:t>
            </a:r>
            <a:r>
              <a:rPr lang="en-US" altLang="ja-JP" sz="2600" dirty="0">
                <a:solidFill>
                  <a:srgbClr val="000000"/>
                </a:solidFill>
                <a:cs typeface="Arial" panose="020B0604020202020204" pitchFamily="34" charset="0"/>
              </a:rPr>
              <a:t>voice</a:t>
            </a:r>
            <a:r>
              <a:rPr lang="ja-JP" altLang="en-US" sz="2600" dirty="0">
                <a:solidFill>
                  <a:srgbClr val="000000"/>
                </a:solidFill>
                <a:cs typeface="Arial" panose="020B0604020202020204" pitchFamily="34" charset="0"/>
              </a:rPr>
              <a:t>”</a:t>
            </a:r>
            <a:r>
              <a:rPr lang="en-US" altLang="ja-JP" sz="2600" dirty="0">
                <a:solidFill>
                  <a:srgbClr val="000000"/>
                </a:solidFill>
                <a:cs typeface="Arial" panose="020B0604020202020204" pitchFamily="34" charset="0"/>
              </a:rPr>
              <a:t> (complain, protest, lobby, take direct action) to try to change the environment back to its original condition (or at least back toward your own preferred outcome).</a:t>
            </a:r>
          </a:p>
          <a:p>
            <a:pPr>
              <a:lnSpc>
                <a:spcPct val="80000"/>
              </a:lnSpc>
              <a:defRPr/>
            </a:pPr>
            <a:endParaRPr lang="en-US" altLang="ja-JP" sz="2600" dirty="0">
              <a:solidFill>
                <a:srgbClr val="000000"/>
              </a:solidFill>
              <a:cs typeface="Arial" panose="020B0604020202020204" pitchFamily="34" charset="0"/>
            </a:endParaRPr>
          </a:p>
          <a:p>
            <a:pPr>
              <a:lnSpc>
                <a:spcPct val="80000"/>
              </a:lnSpc>
              <a:defRPr/>
            </a:pPr>
            <a:r>
              <a:rPr lang="en-US" altLang="en-US" sz="2600" b="1" dirty="0">
                <a:solidFill>
                  <a:srgbClr val="000000"/>
                </a:solidFill>
                <a:cs typeface="Arial" panose="020B0604020202020204" pitchFamily="34" charset="0"/>
              </a:rPr>
              <a:t>Loyalty: </a:t>
            </a:r>
            <a:r>
              <a:rPr lang="en-US" altLang="en-US" sz="2600" dirty="0">
                <a:solidFill>
                  <a:srgbClr val="000000"/>
                </a:solidFill>
                <a:cs typeface="Arial" panose="020B0604020202020204" pitchFamily="34" charset="0"/>
              </a:rPr>
              <a:t>accept the fact that your environment has changed and make no changes to your behavior.</a:t>
            </a:r>
          </a:p>
          <a:p>
            <a:pPr marL="0" indent="0">
              <a:buNone/>
            </a:pPr>
            <a:endParaRPr lang="en-US" dirty="0"/>
          </a:p>
        </p:txBody>
      </p:sp>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96496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Exit, Voice, and Loyalty (EVL) Theory of Politics</a:t>
            </a:r>
          </a:p>
        </p:txBody>
      </p:sp>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0691" y="2399830"/>
            <a:ext cx="7042619" cy="3460103"/>
          </a:xfrm>
        </p:spPr>
      </p:pic>
      <p:sp>
        <p:nvSpPr>
          <p:cNvPr id="5" name="Footer Placeholder 4"/>
          <p:cNvSpPr>
            <a:spLocks noGrp="1"/>
          </p:cNvSpPr>
          <p:nvPr>
            <p:ph type="ftr" sz="quarter" idx="11"/>
          </p:nvPr>
        </p:nvSpPr>
        <p:spPr/>
        <p:txBody>
          <a:bodyPr/>
          <a:lstStyle/>
          <a:p>
            <a:r>
              <a:rPr lang="en-US" sz="1050">
                <a:solidFill>
                  <a:srgbClr val="808080"/>
                </a:solidFill>
                <a:effectLst/>
                <a:latin typeface="Arial" panose="020B0604020202020204" pitchFamily="34" charset="0"/>
                <a:ea typeface="Calibri" panose="020F0502020204030204" pitchFamily="34" charset="0"/>
              </a:rPr>
              <a:t>Clark, </a:t>
            </a:r>
            <a:r>
              <a:rPr lang="en-US" sz="1050" i="1">
                <a:solidFill>
                  <a:srgbClr val="808080"/>
                </a:solidFill>
                <a:effectLst/>
                <a:latin typeface="Arial" panose="020B0604020202020204" pitchFamily="34" charset="0"/>
                <a:ea typeface="Calibri" panose="020F0502020204030204" pitchFamily="34" charset="0"/>
              </a:rPr>
              <a:t>Foundations of Comparative Politics</a:t>
            </a:r>
            <a:r>
              <a:rPr lang="en-US" sz="1050">
                <a:solidFill>
                  <a:srgbClr val="808080"/>
                </a:solidFill>
                <a:effectLst/>
                <a:latin typeface="Arial" panose="020B0604020202020204" pitchFamily="34" charset="0"/>
                <a:ea typeface="Calibri" panose="020F0502020204030204" pitchFamily="34" charset="0"/>
              </a:rPr>
              <a:t>, 1e. © SAGE Publishing, 2019.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568505750"/>
      </p:ext>
    </p:extLst>
  </p:cSld>
  <p:clrMapOvr>
    <a:masterClrMapping/>
  </p:clrMapOvr>
</p:sld>
</file>

<file path=ppt/theme/theme1.xml><?xml version="1.0" encoding="utf-8"?>
<a:theme xmlns:a="http://schemas.openxmlformats.org/drawingml/2006/main" name="Clark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ark_theme" id="{6D3C4192-43BE-42B2-9DC5-8F2DE9239319}" vid="{ACE80605-734D-477D-977F-CF3EAC515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Clark_theme</Template>
  <TotalTime>1490</TotalTime>
  <Words>2868</Words>
  <Application>Microsoft Office PowerPoint</Application>
  <PresentationFormat>On-screen Show (4:3)</PresentationFormat>
  <Paragraphs>263</Paragraphs>
  <Slides>37</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Clark_theme</vt:lpstr>
      <vt:lpstr>PowerPoint Presentation</vt:lpstr>
      <vt:lpstr>What Is Politics?</vt:lpstr>
      <vt:lpstr>Game Theory</vt:lpstr>
      <vt:lpstr>Game Theory</vt:lpstr>
      <vt:lpstr>Game Theory</vt:lpstr>
      <vt:lpstr>What Is Politics?</vt:lpstr>
      <vt:lpstr>Albert Hirschman wants you to leave! (if you have a credible exit option, and the government doesn’t need you)</vt:lpstr>
      <vt:lpstr>The Exit, Voice, and Loyalty (EVL) Theory of Politics</vt:lpstr>
      <vt:lpstr>The Exit, Voice, and Loyalty (EVL) Theory of Politics</vt:lpstr>
      <vt:lpstr>The Exit, Voice, and Loyalty (EVL) Theory of Politics</vt:lpstr>
      <vt:lpstr>The Exit, Voice, and Loyalty (EVL) Theory of Politics</vt:lpstr>
      <vt:lpstr>The Exit, Voice, and Loyalty (EVL) Theory of Politics</vt:lpstr>
      <vt:lpstr>PowerPoint Presentation</vt:lpstr>
      <vt:lpstr>The Exit, Voice, and Loyalty (EVL) Theory of Politics</vt:lpstr>
      <vt:lpstr>The Exit, Voice, and Loyalty (EVL) Theory of Politics</vt:lpstr>
      <vt:lpstr>The Exit, Voice, and Loyalty (EVL) Theory of Politics</vt:lpstr>
      <vt:lpstr>The Exit, Voice, and Loyalty (EVL) Theory of Politics</vt:lpstr>
      <vt:lpstr>The Exit, Voice, and Loyalty (EVL) Theory of Politics</vt:lpstr>
      <vt:lpstr>The Exit, Voice, and Loyalty (EVL) Theory of Politics</vt:lpstr>
      <vt:lpstr>The Exit, Voice, and Loyalty (EVL) Theory of Politics</vt:lpstr>
      <vt:lpstr>The Exit, Voice, and Loyalty (EVL) Theory of Politics</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What Happens in the EVL Theory</vt:lpstr>
      <vt:lpstr>PowerPoint Presentation</vt:lpstr>
      <vt:lpstr>Insights From the EVL Theory</vt:lpstr>
      <vt:lpstr>Insights From the EVL Theory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Ancheta, Katie</dc:creator>
  <cp:lastModifiedBy>Reuben C Kline</cp:lastModifiedBy>
  <cp:revision>80</cp:revision>
  <cp:lastPrinted>2019-09-04T18:21:39Z</cp:lastPrinted>
  <dcterms:created xsi:type="dcterms:W3CDTF">2006-08-16T00:00:00Z</dcterms:created>
  <dcterms:modified xsi:type="dcterms:W3CDTF">2023-01-29T04:04:50Z</dcterms:modified>
</cp:coreProperties>
</file>